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27"/>
  </p:notesMasterIdLst>
  <p:handoutMasterIdLst>
    <p:handoutMasterId r:id="rId28"/>
  </p:handoutMasterIdLst>
  <p:sldIdLst>
    <p:sldId id="256" r:id="rId2"/>
    <p:sldId id="305" r:id="rId3"/>
    <p:sldId id="308" r:id="rId4"/>
    <p:sldId id="317" r:id="rId5"/>
    <p:sldId id="309" r:id="rId6"/>
    <p:sldId id="319" r:id="rId7"/>
    <p:sldId id="310" r:id="rId8"/>
    <p:sldId id="320" r:id="rId9"/>
    <p:sldId id="311" r:id="rId10"/>
    <p:sldId id="321" r:id="rId11"/>
    <p:sldId id="312" r:id="rId12"/>
    <p:sldId id="313" r:id="rId13"/>
    <p:sldId id="325" r:id="rId14"/>
    <p:sldId id="326" r:id="rId15"/>
    <p:sldId id="327" r:id="rId16"/>
    <p:sldId id="329" r:id="rId17"/>
    <p:sldId id="328" r:id="rId18"/>
    <p:sldId id="330" r:id="rId19"/>
    <p:sldId id="314" r:id="rId20"/>
    <p:sldId id="331" r:id="rId21"/>
    <p:sldId id="332" r:id="rId22"/>
    <p:sldId id="306" r:id="rId23"/>
    <p:sldId id="322" r:id="rId24"/>
    <p:sldId id="323" r:id="rId25"/>
    <p:sldId id="307" r:id="rId26"/>
  </p:sldIdLst>
  <p:sldSz cx="9144000" cy="6858000" type="screen4x3"/>
  <p:notesSz cx="9601200" cy="7315200"/>
  <p:embeddedFontLst>
    <p:embeddedFont>
      <p:font typeface="Calibri" panose="020F0502020204030204" pitchFamily="34" charset="0"/>
      <p:regular r:id="rId29"/>
      <p:bold r:id="rId30"/>
      <p:italic r:id="rId31"/>
      <p:boldItalic r:id="rId32"/>
    </p:embeddedFont>
    <p:embeddedFont>
      <p:font typeface="Times" panose="02020603050405020304" pitchFamily="18"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Lst>
  <p:defaultTextStyle>
    <a:defPPr>
      <a:defRPr lang="en-US"/>
    </a:defPPr>
    <a:lvl1pPr algn="ctr" rtl="0" eaLnBrk="0" fontAlgn="base" hangingPunct="0">
      <a:spcBef>
        <a:spcPct val="0"/>
      </a:spcBef>
      <a:spcAft>
        <a:spcPct val="0"/>
      </a:spcAft>
      <a:defRPr sz="2000" kern="1200">
        <a:solidFill>
          <a:srgbClr val="CC0000"/>
        </a:solidFill>
        <a:latin typeface="Arial" charset="0"/>
        <a:ea typeface="MS PGothic" pitchFamily="34" charset="-128"/>
        <a:cs typeface="+mn-cs"/>
      </a:defRPr>
    </a:lvl1pPr>
    <a:lvl2pPr marL="457200" algn="ctr" rtl="0" eaLnBrk="0" fontAlgn="base" hangingPunct="0">
      <a:spcBef>
        <a:spcPct val="0"/>
      </a:spcBef>
      <a:spcAft>
        <a:spcPct val="0"/>
      </a:spcAft>
      <a:defRPr sz="2000" kern="1200">
        <a:solidFill>
          <a:srgbClr val="CC0000"/>
        </a:solidFill>
        <a:latin typeface="Arial" charset="0"/>
        <a:ea typeface="MS PGothic" pitchFamily="34" charset="-128"/>
        <a:cs typeface="+mn-cs"/>
      </a:defRPr>
    </a:lvl2pPr>
    <a:lvl3pPr marL="914400" algn="ctr" rtl="0" eaLnBrk="0" fontAlgn="base" hangingPunct="0">
      <a:spcBef>
        <a:spcPct val="0"/>
      </a:spcBef>
      <a:spcAft>
        <a:spcPct val="0"/>
      </a:spcAft>
      <a:defRPr sz="2000" kern="1200">
        <a:solidFill>
          <a:srgbClr val="CC0000"/>
        </a:solidFill>
        <a:latin typeface="Arial" charset="0"/>
        <a:ea typeface="MS PGothic" pitchFamily="34" charset="-128"/>
        <a:cs typeface="+mn-cs"/>
      </a:defRPr>
    </a:lvl3pPr>
    <a:lvl4pPr marL="1371600" algn="ctr" rtl="0" eaLnBrk="0" fontAlgn="base" hangingPunct="0">
      <a:spcBef>
        <a:spcPct val="0"/>
      </a:spcBef>
      <a:spcAft>
        <a:spcPct val="0"/>
      </a:spcAft>
      <a:defRPr sz="2000" kern="1200">
        <a:solidFill>
          <a:srgbClr val="CC0000"/>
        </a:solidFill>
        <a:latin typeface="Arial" charset="0"/>
        <a:ea typeface="MS PGothic" pitchFamily="34" charset="-128"/>
        <a:cs typeface="+mn-cs"/>
      </a:defRPr>
    </a:lvl4pPr>
    <a:lvl5pPr marL="1828800" algn="ctr" rtl="0" eaLnBrk="0" fontAlgn="base" hangingPunct="0">
      <a:spcBef>
        <a:spcPct val="0"/>
      </a:spcBef>
      <a:spcAft>
        <a:spcPct val="0"/>
      </a:spcAft>
      <a:defRPr sz="2000" kern="1200">
        <a:solidFill>
          <a:srgbClr val="CC0000"/>
        </a:solidFill>
        <a:latin typeface="Arial" charset="0"/>
        <a:ea typeface="MS PGothic" pitchFamily="34" charset="-128"/>
        <a:cs typeface="+mn-cs"/>
      </a:defRPr>
    </a:lvl5pPr>
    <a:lvl6pPr marL="2286000" algn="l" defTabSz="914400" rtl="0" eaLnBrk="1" latinLnBrk="0" hangingPunct="1">
      <a:defRPr sz="2000" kern="1200">
        <a:solidFill>
          <a:srgbClr val="CC0000"/>
        </a:solidFill>
        <a:latin typeface="Arial" charset="0"/>
        <a:ea typeface="MS PGothic" pitchFamily="34" charset="-128"/>
        <a:cs typeface="+mn-cs"/>
      </a:defRPr>
    </a:lvl6pPr>
    <a:lvl7pPr marL="2743200" algn="l" defTabSz="914400" rtl="0" eaLnBrk="1" latinLnBrk="0" hangingPunct="1">
      <a:defRPr sz="2000" kern="1200">
        <a:solidFill>
          <a:srgbClr val="CC0000"/>
        </a:solidFill>
        <a:latin typeface="Arial" charset="0"/>
        <a:ea typeface="MS PGothic" pitchFamily="34" charset="-128"/>
        <a:cs typeface="+mn-cs"/>
      </a:defRPr>
    </a:lvl7pPr>
    <a:lvl8pPr marL="3200400" algn="l" defTabSz="914400" rtl="0" eaLnBrk="1" latinLnBrk="0" hangingPunct="1">
      <a:defRPr sz="2000" kern="1200">
        <a:solidFill>
          <a:srgbClr val="CC0000"/>
        </a:solidFill>
        <a:latin typeface="Arial" charset="0"/>
        <a:ea typeface="MS PGothic" pitchFamily="34" charset="-128"/>
        <a:cs typeface="+mn-cs"/>
      </a:defRPr>
    </a:lvl8pPr>
    <a:lvl9pPr marL="3657600" algn="l" defTabSz="914400" rtl="0" eaLnBrk="1" latinLnBrk="0" hangingPunct="1">
      <a:defRPr sz="2000" kern="1200">
        <a:solidFill>
          <a:srgbClr val="CC0000"/>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05C6"/>
    <a:srgbClr val="FF6600"/>
    <a:srgbClr val="FF5050"/>
    <a:srgbClr val="CC0000"/>
    <a:srgbClr val="CC66FF"/>
    <a:srgbClr val="CC0066"/>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8" autoAdjust="0"/>
    <p:restoredTop sz="93899" autoAdjust="0"/>
  </p:normalViewPr>
  <p:slideViewPr>
    <p:cSldViewPr>
      <p:cViewPr varScale="1">
        <p:scale>
          <a:sx n="91" d="100"/>
          <a:sy n="91" d="100"/>
        </p:scale>
        <p:origin x="1509" y="29"/>
      </p:cViewPr>
      <p:guideLst>
        <p:guide orient="horz" pos="2160"/>
        <p:guide pos="2880"/>
      </p:guideLst>
    </p:cSldViewPr>
  </p:slideViewPr>
  <p:outlineViewPr>
    <p:cViewPr>
      <p:scale>
        <a:sx n="33" d="100"/>
        <a:sy n="33" d="100"/>
      </p:scale>
      <p:origin x="0" y="-105308"/>
    </p:cViewPr>
  </p:outlineViewPr>
  <p:notesTextViewPr>
    <p:cViewPr>
      <p:scale>
        <a:sx n="100" d="100"/>
        <a:sy n="100" d="100"/>
      </p:scale>
      <p:origin x="0" y="0"/>
    </p:cViewPr>
  </p:notesTextViewPr>
  <p:sorterViewPr>
    <p:cViewPr>
      <p:scale>
        <a:sx n="66" d="100"/>
        <a:sy n="66" d="100"/>
      </p:scale>
      <p:origin x="0" y="-10932"/>
    </p:cViewPr>
  </p:sorterViewPr>
  <p:notesViewPr>
    <p:cSldViewPr>
      <p:cViewPr varScale="1">
        <p:scale>
          <a:sx n="68" d="100"/>
          <a:sy n="68" d="100"/>
        </p:scale>
        <p:origin x="-1026" y="-108"/>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1026"/>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defTabSz="966788">
              <a:defRPr sz="1300" smtClean="0">
                <a:solidFill>
                  <a:schemeClr val="tx1"/>
                </a:solidFill>
                <a:latin typeface="Times New Roman" pitchFamily="18" charset="0"/>
              </a:defRPr>
            </a:lvl1pPr>
          </a:lstStyle>
          <a:p>
            <a:pPr>
              <a:defRPr/>
            </a:pPr>
            <a:r>
              <a:rPr lang="en-US"/>
              <a:t>18-752</a:t>
            </a:r>
          </a:p>
        </p:txBody>
      </p:sp>
      <p:sp>
        <p:nvSpPr>
          <p:cNvPr id="24579" name="Rectangle 1027"/>
          <p:cNvSpPr>
            <a:spLocks noGrp="1" noChangeArrowheads="1"/>
          </p:cNvSpPr>
          <p:nvPr>
            <p:ph type="dt" sz="quarter" idx="1"/>
          </p:nvPr>
        </p:nvSpPr>
        <p:spPr bwMode="auto">
          <a:xfrm>
            <a:off x="5440363" y="0"/>
            <a:ext cx="41608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smtClean="0">
                <a:solidFill>
                  <a:schemeClr val="tx1"/>
                </a:solidFill>
                <a:latin typeface="Times New Roman" pitchFamily="18" charset="0"/>
              </a:defRPr>
            </a:lvl1pPr>
          </a:lstStyle>
          <a:p>
            <a:pPr>
              <a:defRPr/>
            </a:pPr>
            <a:endParaRPr lang="en-US"/>
          </a:p>
        </p:txBody>
      </p:sp>
      <p:sp>
        <p:nvSpPr>
          <p:cNvPr id="24580" name="Rectangle 1028"/>
          <p:cNvSpPr>
            <a:spLocks noGrp="1" noChangeArrowheads="1"/>
          </p:cNvSpPr>
          <p:nvPr>
            <p:ph type="ftr" sz="quarter" idx="2"/>
          </p:nvPr>
        </p:nvSpPr>
        <p:spPr bwMode="auto">
          <a:xfrm>
            <a:off x="0" y="6950075"/>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defTabSz="966788">
              <a:defRPr sz="1300" smtClean="0">
                <a:solidFill>
                  <a:schemeClr val="tx1"/>
                </a:solidFill>
                <a:latin typeface="Times New Roman" pitchFamily="18" charset="0"/>
              </a:defRPr>
            </a:lvl1pPr>
          </a:lstStyle>
          <a:p>
            <a:pPr>
              <a:defRPr/>
            </a:pPr>
            <a:endParaRPr lang="en-US"/>
          </a:p>
        </p:txBody>
      </p:sp>
      <p:sp>
        <p:nvSpPr>
          <p:cNvPr id="24581" name="Rectangle 1029"/>
          <p:cNvSpPr>
            <a:spLocks noGrp="1" noChangeArrowheads="1"/>
          </p:cNvSpPr>
          <p:nvPr>
            <p:ph type="sldNum" sz="quarter" idx="3"/>
          </p:nvPr>
        </p:nvSpPr>
        <p:spPr bwMode="auto">
          <a:xfrm>
            <a:off x="5440363" y="6950075"/>
            <a:ext cx="41608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smtClean="0">
                <a:solidFill>
                  <a:schemeClr val="tx1"/>
                </a:solidFill>
                <a:latin typeface="Times New Roman" pitchFamily="18" charset="0"/>
              </a:defRPr>
            </a:lvl1pPr>
          </a:lstStyle>
          <a:p>
            <a:pPr>
              <a:defRPr/>
            </a:pPr>
            <a:fld id="{D4AFD0B8-8A8D-40EC-BBBB-41FE89426E23}" type="slidenum">
              <a:rPr lang="en-US"/>
              <a:pPr>
                <a:defRPr/>
              </a:pPr>
              <a:t>‹#›</a:t>
            </a:fld>
            <a:endParaRPr lang="en-US"/>
          </a:p>
        </p:txBody>
      </p:sp>
    </p:spTree>
    <p:extLst>
      <p:ext uri="{BB962C8B-B14F-4D97-AF65-F5344CB8AC3E}">
        <p14:creationId xmlns:p14="http://schemas.microsoft.com/office/powerpoint/2010/main" val="2006795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solidFill>
                  <a:schemeClr val="tx1"/>
                </a:solidFill>
                <a:latin typeface="Times New Roman" pitchFamily="18" charset="0"/>
              </a:defRPr>
            </a:lvl1pPr>
          </a:lstStyle>
          <a:p>
            <a:pPr>
              <a:defRPr/>
            </a:pPr>
            <a:endParaRPr lang="en-US"/>
          </a:p>
        </p:txBody>
      </p:sp>
      <p:sp>
        <p:nvSpPr>
          <p:cNvPr id="165891" name="Rectangle 3"/>
          <p:cNvSpPr>
            <a:spLocks noGrp="1" noChangeArrowheads="1"/>
          </p:cNvSpPr>
          <p:nvPr>
            <p:ph type="dt" idx="1"/>
          </p:nvPr>
        </p:nvSpPr>
        <p:spPr bwMode="auto">
          <a:xfrm>
            <a:off x="5438775"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solidFill>
                  <a:schemeClr val="tx1"/>
                </a:solidFill>
                <a:latin typeface="Times New Roman" pitchFamily="18"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5893" name="Rectangle 5"/>
          <p:cNvSpPr>
            <a:spLocks noGrp="1" noChangeArrowheads="1"/>
          </p:cNvSpPr>
          <p:nvPr>
            <p:ph type="body" sz="quarter" idx="3"/>
          </p:nvPr>
        </p:nvSpPr>
        <p:spPr bwMode="auto">
          <a:xfrm>
            <a:off x="960438" y="3475038"/>
            <a:ext cx="7680325"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5894" name="Rectangle 6"/>
          <p:cNvSpPr>
            <a:spLocks noGrp="1" noChangeArrowheads="1"/>
          </p:cNvSpPr>
          <p:nvPr>
            <p:ph type="ftr" sz="quarter" idx="4"/>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solidFill>
                  <a:schemeClr val="tx1"/>
                </a:solidFill>
                <a:latin typeface="Times New Roman" pitchFamily="18" charset="0"/>
              </a:defRPr>
            </a:lvl1pPr>
          </a:lstStyle>
          <a:p>
            <a:pPr>
              <a:defRPr/>
            </a:pPr>
            <a:endParaRPr lang="en-US"/>
          </a:p>
        </p:txBody>
      </p:sp>
      <p:sp>
        <p:nvSpPr>
          <p:cNvPr id="165895" name="Rectangle 7"/>
          <p:cNvSpPr>
            <a:spLocks noGrp="1" noChangeArrowheads="1"/>
          </p:cNvSpPr>
          <p:nvPr>
            <p:ph type="sldNum" sz="quarter" idx="5"/>
          </p:nvPr>
        </p:nvSpPr>
        <p:spPr bwMode="auto">
          <a:xfrm>
            <a:off x="5438775"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solidFill>
                  <a:schemeClr val="tx1"/>
                </a:solidFill>
                <a:latin typeface="Times New Roman" pitchFamily="18" charset="0"/>
              </a:defRPr>
            </a:lvl1pPr>
          </a:lstStyle>
          <a:p>
            <a:pPr>
              <a:defRPr/>
            </a:pPr>
            <a:fld id="{8C92E163-43C4-4428-9B05-6E952B587063}" type="slidenum">
              <a:rPr lang="en-US"/>
              <a:pPr>
                <a:defRPr/>
              </a:pPr>
              <a:t>‹#›</a:t>
            </a:fld>
            <a:endParaRPr lang="en-US"/>
          </a:p>
        </p:txBody>
      </p:sp>
    </p:spTree>
    <p:extLst>
      <p:ext uri="{BB962C8B-B14F-4D97-AF65-F5344CB8AC3E}">
        <p14:creationId xmlns:p14="http://schemas.microsoft.com/office/powerpoint/2010/main" val="32691256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000">
                <a:solidFill>
                  <a:srgbClr val="CC0000"/>
                </a:solidFill>
                <a:latin typeface="Arial" charset="0"/>
                <a:ea typeface="MS PGothic" pitchFamily="34" charset="-128"/>
              </a:defRPr>
            </a:lvl1pPr>
            <a:lvl2pPr marL="742950" indent="-285750">
              <a:defRPr sz="2000">
                <a:solidFill>
                  <a:srgbClr val="CC0000"/>
                </a:solidFill>
                <a:latin typeface="Arial" charset="0"/>
                <a:ea typeface="MS PGothic" pitchFamily="34" charset="-128"/>
              </a:defRPr>
            </a:lvl2pPr>
            <a:lvl3pPr marL="1143000" indent="-228600">
              <a:defRPr sz="2000">
                <a:solidFill>
                  <a:srgbClr val="CC0000"/>
                </a:solidFill>
                <a:latin typeface="Arial" charset="0"/>
                <a:ea typeface="MS PGothic" pitchFamily="34" charset="-128"/>
              </a:defRPr>
            </a:lvl3pPr>
            <a:lvl4pPr marL="1600200" indent="-228600">
              <a:defRPr sz="2000">
                <a:solidFill>
                  <a:srgbClr val="CC0000"/>
                </a:solidFill>
                <a:latin typeface="Arial" charset="0"/>
                <a:ea typeface="MS PGothic" pitchFamily="34" charset="-128"/>
              </a:defRPr>
            </a:lvl4pPr>
            <a:lvl5pPr marL="2057400" indent="-228600">
              <a:defRPr sz="2000">
                <a:solidFill>
                  <a:srgbClr val="CC0000"/>
                </a:solidFill>
                <a:latin typeface="Arial" charset="0"/>
                <a:ea typeface="MS PGothic" pitchFamily="34" charset="-128"/>
              </a:defRPr>
            </a:lvl5pPr>
            <a:lvl6pPr marL="2514600" indent="-228600" algn="ctr" eaLnBrk="0" fontAlgn="base" hangingPunct="0">
              <a:spcBef>
                <a:spcPct val="0"/>
              </a:spcBef>
              <a:spcAft>
                <a:spcPct val="0"/>
              </a:spcAft>
              <a:defRPr sz="2000">
                <a:solidFill>
                  <a:srgbClr val="CC0000"/>
                </a:solidFill>
                <a:latin typeface="Arial" charset="0"/>
                <a:ea typeface="MS PGothic" pitchFamily="34" charset="-128"/>
              </a:defRPr>
            </a:lvl6pPr>
            <a:lvl7pPr marL="2971800" indent="-228600" algn="ctr" eaLnBrk="0" fontAlgn="base" hangingPunct="0">
              <a:spcBef>
                <a:spcPct val="0"/>
              </a:spcBef>
              <a:spcAft>
                <a:spcPct val="0"/>
              </a:spcAft>
              <a:defRPr sz="2000">
                <a:solidFill>
                  <a:srgbClr val="CC0000"/>
                </a:solidFill>
                <a:latin typeface="Arial" charset="0"/>
                <a:ea typeface="MS PGothic" pitchFamily="34" charset="-128"/>
              </a:defRPr>
            </a:lvl7pPr>
            <a:lvl8pPr marL="3429000" indent="-228600" algn="ctr" eaLnBrk="0" fontAlgn="base" hangingPunct="0">
              <a:spcBef>
                <a:spcPct val="0"/>
              </a:spcBef>
              <a:spcAft>
                <a:spcPct val="0"/>
              </a:spcAft>
              <a:defRPr sz="2000">
                <a:solidFill>
                  <a:srgbClr val="CC0000"/>
                </a:solidFill>
                <a:latin typeface="Arial" charset="0"/>
                <a:ea typeface="MS PGothic" pitchFamily="34" charset="-128"/>
              </a:defRPr>
            </a:lvl8pPr>
            <a:lvl9pPr marL="3886200" indent="-228600" algn="ctr" eaLnBrk="0" fontAlgn="base" hangingPunct="0">
              <a:spcBef>
                <a:spcPct val="0"/>
              </a:spcBef>
              <a:spcAft>
                <a:spcPct val="0"/>
              </a:spcAft>
              <a:defRPr sz="2000">
                <a:solidFill>
                  <a:srgbClr val="CC0000"/>
                </a:solidFill>
                <a:latin typeface="Arial" charset="0"/>
                <a:ea typeface="MS PGothic" pitchFamily="34" charset="-128"/>
              </a:defRPr>
            </a:lvl9pPr>
          </a:lstStyle>
          <a:p>
            <a:fld id="{08EEE8B2-AB52-4667-BBD4-A3B9CE92429D}" type="slidenum">
              <a:rPr lang="en-US" sz="1200">
                <a:solidFill>
                  <a:schemeClr val="tx1"/>
                </a:solidFill>
                <a:latin typeface="Times New Roman" pitchFamily="18" charset="0"/>
              </a:rPr>
              <a:pPr/>
              <a:t>1</a:t>
            </a:fld>
            <a:endParaRPr lang="en-US" sz="1200">
              <a:solidFill>
                <a:schemeClr val="tx1"/>
              </a:solidFill>
              <a:latin typeface="Times New Roman"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5314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46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30175"/>
            <a:ext cx="2286000" cy="61309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30175"/>
            <a:ext cx="6705600" cy="61309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772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a:t>Click to edit Master title style</a:t>
            </a:r>
            <a:endParaRPr lang="en-US" dirty="0"/>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6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a:t>Click to edit Master title style</a:t>
            </a:r>
            <a:endParaRPr lang="en-US" dirty="0"/>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68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772400" cy="1362075"/>
          </a:xfrm>
        </p:spPr>
        <p:txBody>
          <a:bodyPr anchor="t"/>
          <a:lstStyle>
            <a:lvl1pPr algn="ctr">
              <a:defRPr sz="2800" b="1" cap="none" baseline="0"/>
            </a:lvl1pPr>
          </a:lstStyle>
          <a:p>
            <a:r>
              <a:rPr lang="en-US"/>
              <a:t>Click to edit Master title style</a:t>
            </a:r>
            <a:endParaRPr lang="en-US" dirty="0"/>
          </a:p>
        </p:txBody>
      </p:sp>
    </p:spTree>
    <p:extLst>
      <p:ext uri="{BB962C8B-B14F-4D97-AF65-F5344CB8AC3E}">
        <p14:creationId xmlns:p14="http://schemas.microsoft.com/office/powerpoint/2010/main" val="831121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a:t>Click to edit Master title style</a:t>
            </a:r>
            <a:endParaRPr lang="en-US" dirty="0"/>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71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772400" cy="1362075"/>
          </a:xfrm>
        </p:spPr>
        <p:txBody>
          <a:bodyPr anchor="t"/>
          <a:lstStyle>
            <a:lvl1pPr algn="ctr">
              <a:defRPr sz="2800" b="1" cap="none" baseline="0"/>
            </a:lvl1pPr>
          </a:lstStyle>
          <a:p>
            <a:r>
              <a:rPr lang="en-US"/>
              <a:t>Click to edit Master title style</a:t>
            </a:r>
            <a:endParaRPr lang="en-US" dirty="0"/>
          </a:p>
        </p:txBody>
      </p:sp>
    </p:spTree>
    <p:extLst>
      <p:ext uri="{BB962C8B-B14F-4D97-AF65-F5344CB8AC3E}">
        <p14:creationId xmlns:p14="http://schemas.microsoft.com/office/powerpoint/2010/main" val="2250299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a:t>Click to edit Master title style</a:t>
            </a:r>
            <a:endParaRPr lang="en-US" dirty="0"/>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2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772400" cy="1362075"/>
          </a:xfrm>
        </p:spPr>
        <p:txBody>
          <a:bodyPr anchor="t"/>
          <a:lstStyle>
            <a:lvl1pPr algn="ctr">
              <a:defRPr sz="2800" b="1" cap="none" baseline="0"/>
            </a:lvl1pPr>
          </a:lstStyle>
          <a:p>
            <a:r>
              <a:rPr lang="en-US"/>
              <a:t>Click to edit Master title style</a:t>
            </a:r>
            <a:endParaRPr lang="en-US" dirty="0"/>
          </a:p>
        </p:txBody>
      </p:sp>
    </p:spTree>
    <p:extLst>
      <p:ext uri="{BB962C8B-B14F-4D97-AF65-F5344CB8AC3E}">
        <p14:creationId xmlns:p14="http://schemas.microsoft.com/office/powerpoint/2010/main" val="215114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dirty="0"/>
              <a:t>Click to edit Master title style</a:t>
            </a:r>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68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8752">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30238"/>
          </a:xfrm>
          <a:solidFill>
            <a:schemeClr val="accent1">
              <a:lumMod val="75000"/>
              <a:alpha val="9000"/>
            </a:schemeClr>
          </a:solidFill>
        </p:spPr>
        <p:txBody>
          <a:bodyPr/>
          <a:lstStyle/>
          <a:p>
            <a:r>
              <a:rPr lang="en-US"/>
              <a:t>Click to edit Master title style</a:t>
            </a:r>
            <a:endParaRPr lang="en-US" dirty="0"/>
          </a:p>
        </p:txBody>
      </p:sp>
      <p:sp>
        <p:nvSpPr>
          <p:cNvPr id="3" name="Content Placeholder 2"/>
          <p:cNvSpPr>
            <a:spLocks noGrp="1"/>
          </p:cNvSpPr>
          <p:nvPr>
            <p:ph idx="1"/>
          </p:nvPr>
        </p:nvSpPr>
        <p:spPr>
          <a:xfrm>
            <a:off x="304800" y="914400"/>
            <a:ext cx="8534400" cy="5486400"/>
          </a:xfrm>
        </p:spPr>
        <p:txBody>
          <a:bodyPr/>
          <a:lstStyle>
            <a:lvl1pPr>
              <a:buClr>
                <a:srgbClr val="0070C0"/>
              </a:buClr>
              <a:defRPr/>
            </a:lvl1pPr>
            <a:lvl2pPr marL="742950" indent="-285750">
              <a:buClr>
                <a:srgbClr val="0070C0"/>
              </a:buClr>
              <a:buFont typeface="Times New Roman" panose="02020603050405020304" pitchFamily="18" charset="0"/>
              <a:buChar char="―"/>
              <a:defRPr/>
            </a:lvl2pPr>
            <a:lvl3pPr>
              <a:buClr>
                <a:srgbClr val="0070C0"/>
              </a:buCl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455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772400" cy="1362075"/>
          </a:xfrm>
        </p:spPr>
        <p:txBody>
          <a:bodyPr anchor="t"/>
          <a:lstStyle>
            <a:lvl1pPr algn="ctr">
              <a:defRPr sz="2800" b="1" cap="none" baseline="0"/>
            </a:lvl1pPr>
          </a:lstStyle>
          <a:p>
            <a:r>
              <a:rPr lang="en-US" dirty="0"/>
              <a:t>Click to edit Master title style</a:t>
            </a:r>
          </a:p>
        </p:txBody>
      </p:sp>
    </p:spTree>
    <p:extLst>
      <p:ext uri="{BB962C8B-B14F-4D97-AF65-F5344CB8AC3E}">
        <p14:creationId xmlns:p14="http://schemas.microsoft.com/office/powerpoint/2010/main" val="296593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772400" cy="1362075"/>
          </a:xfrm>
        </p:spPr>
        <p:txBody>
          <a:bodyPr anchor="t"/>
          <a:lstStyle>
            <a:lvl1pPr algn="ctr">
              <a:defRPr sz="2800" b="1" cap="none" baseline="0"/>
            </a:lvl1pPr>
          </a:lstStyle>
          <a:p>
            <a:r>
              <a:rPr lang="en-US"/>
              <a:t>Click to edit Master title style</a:t>
            </a:r>
            <a:endParaRPr lang="en-US" dirty="0"/>
          </a:p>
        </p:txBody>
      </p:sp>
    </p:spTree>
    <p:extLst>
      <p:ext uri="{BB962C8B-B14F-4D97-AF65-F5344CB8AC3E}">
        <p14:creationId xmlns:p14="http://schemas.microsoft.com/office/powerpoint/2010/main" val="224816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5475" y="992188"/>
            <a:ext cx="3910013" cy="5268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7888" y="992188"/>
            <a:ext cx="3911600" cy="5268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75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6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23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03204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989670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557963"/>
            <a:ext cx="9144000" cy="300037"/>
          </a:xfrm>
          <a:prstGeom prst="rect">
            <a:avLst/>
          </a:prstGeom>
          <a:gradFill rotWithShape="0">
            <a:gsLst>
              <a:gs pos="0">
                <a:srgbClr val="560000"/>
              </a:gs>
              <a:gs pos="100000">
                <a:srgbClr val="990000"/>
              </a:gs>
            </a:gsLst>
            <a:lin ang="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chemeClr val="tx1"/>
              </a:solidFill>
              <a:latin typeface="Times" pitchFamily="18" charset="0"/>
            </a:endParaRPr>
          </a:p>
        </p:txBody>
      </p:sp>
      <p:sp>
        <p:nvSpPr>
          <p:cNvPr id="1027" name="Rectangle 3"/>
          <p:cNvSpPr>
            <a:spLocks noGrp="1" noChangeArrowheads="1"/>
          </p:cNvSpPr>
          <p:nvPr>
            <p:ph type="title"/>
          </p:nvPr>
        </p:nvSpPr>
        <p:spPr bwMode="auto">
          <a:xfrm>
            <a:off x="0" y="130175"/>
            <a:ext cx="914400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25475" y="992188"/>
            <a:ext cx="7974013" cy="526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5" descr="ecelogo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6515100"/>
            <a:ext cx="2117725" cy="3429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30" name="Picture 6" descr="cmuredwhit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31088" y="6557963"/>
            <a:ext cx="171291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7"/>
          <p:cNvSpPr txBox="1">
            <a:spLocks noChangeArrowheads="1"/>
          </p:cNvSpPr>
          <p:nvPr/>
        </p:nvSpPr>
        <p:spPr bwMode="auto">
          <a:xfrm>
            <a:off x="0" y="6532563"/>
            <a:ext cx="9144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rgbClr val="CC0000"/>
                </a:solidFill>
                <a:latin typeface="Arial" charset="0"/>
                <a:ea typeface="MS PGothic" pitchFamily="34" charset="-128"/>
              </a:defRPr>
            </a:lvl1pPr>
            <a:lvl2pPr marL="742950" indent="-285750">
              <a:defRPr sz="2000">
                <a:solidFill>
                  <a:srgbClr val="CC0000"/>
                </a:solidFill>
                <a:latin typeface="Arial" charset="0"/>
                <a:ea typeface="MS PGothic" pitchFamily="34" charset="-128"/>
              </a:defRPr>
            </a:lvl2pPr>
            <a:lvl3pPr marL="1143000" indent="-228600">
              <a:defRPr sz="2000">
                <a:solidFill>
                  <a:srgbClr val="CC0000"/>
                </a:solidFill>
                <a:latin typeface="Arial" charset="0"/>
                <a:ea typeface="MS PGothic" pitchFamily="34" charset="-128"/>
              </a:defRPr>
            </a:lvl3pPr>
            <a:lvl4pPr marL="1600200" indent="-228600">
              <a:defRPr sz="2000">
                <a:solidFill>
                  <a:srgbClr val="CC0000"/>
                </a:solidFill>
                <a:latin typeface="Arial" charset="0"/>
                <a:ea typeface="MS PGothic" pitchFamily="34" charset="-128"/>
              </a:defRPr>
            </a:lvl4pPr>
            <a:lvl5pPr marL="2057400" indent="-228600">
              <a:defRPr sz="2000">
                <a:solidFill>
                  <a:srgbClr val="CC0000"/>
                </a:solidFill>
                <a:latin typeface="Arial" charset="0"/>
                <a:ea typeface="MS PGothic" pitchFamily="34" charset="-128"/>
              </a:defRPr>
            </a:lvl5pPr>
            <a:lvl6pPr marL="2514600" indent="-228600" algn="ctr" eaLnBrk="0" fontAlgn="base" hangingPunct="0">
              <a:spcBef>
                <a:spcPct val="0"/>
              </a:spcBef>
              <a:spcAft>
                <a:spcPct val="0"/>
              </a:spcAft>
              <a:defRPr sz="2000">
                <a:solidFill>
                  <a:srgbClr val="CC0000"/>
                </a:solidFill>
                <a:latin typeface="Arial" charset="0"/>
                <a:ea typeface="MS PGothic" pitchFamily="34" charset="-128"/>
              </a:defRPr>
            </a:lvl6pPr>
            <a:lvl7pPr marL="2971800" indent="-228600" algn="ctr" eaLnBrk="0" fontAlgn="base" hangingPunct="0">
              <a:spcBef>
                <a:spcPct val="0"/>
              </a:spcBef>
              <a:spcAft>
                <a:spcPct val="0"/>
              </a:spcAft>
              <a:defRPr sz="2000">
                <a:solidFill>
                  <a:srgbClr val="CC0000"/>
                </a:solidFill>
                <a:latin typeface="Arial" charset="0"/>
                <a:ea typeface="MS PGothic" pitchFamily="34" charset="-128"/>
              </a:defRPr>
            </a:lvl7pPr>
            <a:lvl8pPr marL="3429000" indent="-228600" algn="ctr" eaLnBrk="0" fontAlgn="base" hangingPunct="0">
              <a:spcBef>
                <a:spcPct val="0"/>
              </a:spcBef>
              <a:spcAft>
                <a:spcPct val="0"/>
              </a:spcAft>
              <a:defRPr sz="2000">
                <a:solidFill>
                  <a:srgbClr val="CC0000"/>
                </a:solidFill>
                <a:latin typeface="Arial" charset="0"/>
                <a:ea typeface="MS PGothic" pitchFamily="34" charset="-128"/>
              </a:defRPr>
            </a:lvl8pPr>
            <a:lvl9pPr marL="3886200" indent="-228600" algn="ctr" eaLnBrk="0" fontAlgn="base" hangingPunct="0">
              <a:spcBef>
                <a:spcPct val="0"/>
              </a:spcBef>
              <a:spcAft>
                <a:spcPct val="0"/>
              </a:spcAft>
              <a:defRPr sz="2000">
                <a:solidFill>
                  <a:srgbClr val="CC0000"/>
                </a:solidFill>
                <a:latin typeface="Arial" charset="0"/>
                <a:ea typeface="MS PGothic" pitchFamily="34" charset="-128"/>
              </a:defRPr>
            </a:lvl9pPr>
          </a:lstStyle>
          <a:p>
            <a:fld id="{16C95349-AAFE-44E2-BF4E-C7BF3012983E}" type="slidenum">
              <a:rPr lang="en-US" altLang="ko-KR" sz="1600">
                <a:solidFill>
                  <a:schemeClr val="bg1"/>
                </a:solidFill>
                <a:latin typeface="Trebuchet MS" pitchFamily="34" charset="0"/>
              </a:rPr>
              <a:pPr/>
              <a:t>‹#›</a:t>
            </a:fld>
            <a:endParaRPr lang="en-US" altLang="ko-KR" sz="1600">
              <a:solidFill>
                <a:schemeClr val="bg1"/>
              </a:solidFill>
              <a:latin typeface="Trebuchet MS" pitchFamily="34" charset="0"/>
            </a:endParaRPr>
          </a:p>
        </p:txBody>
      </p:sp>
      <p:sp>
        <p:nvSpPr>
          <p:cNvPr id="1032" name="Line 8"/>
          <p:cNvSpPr>
            <a:spLocks noChangeShapeType="1"/>
          </p:cNvSpPr>
          <p:nvPr/>
        </p:nvSpPr>
        <p:spPr bwMode="auto">
          <a:xfrm>
            <a:off x="0" y="641350"/>
            <a:ext cx="9144000"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Text Box 9"/>
          <p:cNvSpPr txBox="1">
            <a:spLocks noChangeArrowheads="1"/>
          </p:cNvSpPr>
          <p:nvPr/>
        </p:nvSpPr>
        <p:spPr bwMode="auto">
          <a:xfrm>
            <a:off x="5410200" y="6546850"/>
            <a:ext cx="1546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rgbClr val="CC0000"/>
                </a:solidFill>
                <a:latin typeface="Arial" charset="0"/>
                <a:ea typeface="MS PGothic" pitchFamily="34" charset="-128"/>
              </a:defRPr>
            </a:lvl1pPr>
            <a:lvl2pPr marL="742950" indent="-285750">
              <a:defRPr sz="2000">
                <a:solidFill>
                  <a:srgbClr val="CC0000"/>
                </a:solidFill>
                <a:latin typeface="Arial" charset="0"/>
                <a:ea typeface="MS PGothic" pitchFamily="34" charset="-128"/>
              </a:defRPr>
            </a:lvl2pPr>
            <a:lvl3pPr marL="1143000" indent="-228600">
              <a:defRPr sz="2000">
                <a:solidFill>
                  <a:srgbClr val="CC0000"/>
                </a:solidFill>
                <a:latin typeface="Arial" charset="0"/>
                <a:ea typeface="MS PGothic" pitchFamily="34" charset="-128"/>
              </a:defRPr>
            </a:lvl3pPr>
            <a:lvl4pPr marL="1600200" indent="-228600">
              <a:defRPr sz="2000">
                <a:solidFill>
                  <a:srgbClr val="CC0000"/>
                </a:solidFill>
                <a:latin typeface="Arial" charset="0"/>
                <a:ea typeface="MS PGothic" pitchFamily="34" charset="-128"/>
              </a:defRPr>
            </a:lvl4pPr>
            <a:lvl5pPr marL="2057400" indent="-228600">
              <a:defRPr sz="2000">
                <a:solidFill>
                  <a:srgbClr val="CC0000"/>
                </a:solidFill>
                <a:latin typeface="Arial" charset="0"/>
                <a:ea typeface="MS PGothic" pitchFamily="34" charset="-128"/>
              </a:defRPr>
            </a:lvl5pPr>
            <a:lvl6pPr marL="2514600" indent="-228600" algn="ctr" eaLnBrk="0" fontAlgn="base" hangingPunct="0">
              <a:spcBef>
                <a:spcPct val="0"/>
              </a:spcBef>
              <a:spcAft>
                <a:spcPct val="0"/>
              </a:spcAft>
              <a:defRPr sz="2000">
                <a:solidFill>
                  <a:srgbClr val="CC0000"/>
                </a:solidFill>
                <a:latin typeface="Arial" charset="0"/>
                <a:ea typeface="MS PGothic" pitchFamily="34" charset="-128"/>
              </a:defRPr>
            </a:lvl6pPr>
            <a:lvl7pPr marL="2971800" indent="-228600" algn="ctr" eaLnBrk="0" fontAlgn="base" hangingPunct="0">
              <a:spcBef>
                <a:spcPct val="0"/>
              </a:spcBef>
              <a:spcAft>
                <a:spcPct val="0"/>
              </a:spcAft>
              <a:defRPr sz="2000">
                <a:solidFill>
                  <a:srgbClr val="CC0000"/>
                </a:solidFill>
                <a:latin typeface="Arial" charset="0"/>
                <a:ea typeface="MS PGothic" pitchFamily="34" charset="-128"/>
              </a:defRPr>
            </a:lvl7pPr>
            <a:lvl8pPr marL="3429000" indent="-228600" algn="ctr" eaLnBrk="0" fontAlgn="base" hangingPunct="0">
              <a:spcBef>
                <a:spcPct val="0"/>
              </a:spcBef>
              <a:spcAft>
                <a:spcPct val="0"/>
              </a:spcAft>
              <a:defRPr sz="2000">
                <a:solidFill>
                  <a:srgbClr val="CC0000"/>
                </a:solidFill>
                <a:latin typeface="Arial" charset="0"/>
                <a:ea typeface="MS PGothic" pitchFamily="34" charset="-128"/>
              </a:defRPr>
            </a:lvl8pPr>
            <a:lvl9pPr marL="3886200" indent="-228600" algn="ctr" eaLnBrk="0" fontAlgn="base" hangingPunct="0">
              <a:spcBef>
                <a:spcPct val="0"/>
              </a:spcBef>
              <a:spcAft>
                <a:spcPct val="0"/>
              </a:spcAft>
              <a:defRPr sz="2000">
                <a:solidFill>
                  <a:srgbClr val="CC0000"/>
                </a:solidFill>
                <a:latin typeface="Arial" charset="0"/>
                <a:ea typeface="MS PGothic" pitchFamily="34" charset="-128"/>
              </a:defRPr>
            </a:lvl9pPr>
          </a:lstStyle>
          <a:p>
            <a:pPr algn="l"/>
            <a:r>
              <a:rPr lang="en-US" sz="1400" b="1">
                <a:solidFill>
                  <a:schemeClr val="bg1"/>
                </a:solidFill>
                <a:latin typeface="Times New Roman" pitchFamily="18" charset="0"/>
              </a:rPr>
              <a:t>18-752, Prof. Negi</a:t>
            </a:r>
          </a:p>
        </p:txBody>
      </p:sp>
    </p:spTree>
    <p:extLst>
      <p:ext uri="{BB962C8B-B14F-4D97-AF65-F5344CB8AC3E}">
        <p14:creationId xmlns:p14="http://schemas.microsoft.com/office/powerpoint/2010/main" val="26552346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52" r:id="rId19"/>
    <p:sldLayoutId id="2147483653" r:id="rId2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uiExpand="1" build="p" bldLvl="2">
        <p:tmplLst>
          <p:tmpl lvl="1">
            <p:tnLst>
              <p:par>
                <p:cTn presetID="1" presetClass="entr" presetSubtype="0" fill="hold" nodeType="clickEffect">
                  <p:stCondLst>
                    <p:cond delay="0"/>
                  </p:stCondLst>
                  <p:childTnLst>
                    <p:set>
                      <p:cBhvr>
                        <p:cTn dur="1" fill="hold">
                          <p:stCondLst>
                            <p:cond delay="0"/>
                          </p:stCondLst>
                        </p:cTn>
                        <p:tgtEl>
                          <p:spTgt spid="1028"/>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28"/>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028"/>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028"/>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028"/>
                        </p:tgtEl>
                        <p:attrNameLst>
                          <p:attrName>style.visibility</p:attrName>
                        </p:attrNameLst>
                      </p:cBhvr>
                      <p:to>
                        <p:strVal val="visible"/>
                      </p:to>
                    </p:set>
                  </p:childTnLst>
                </p:cTn>
              </p:par>
            </p:tnLst>
          </p:tmpl>
        </p:tmplLst>
      </p:bldP>
    </p:bldLst>
  </p:timing>
  <p:txStyles>
    <p:titleStyle>
      <a:lvl1pPr algn="ctr" rtl="0" eaLnBrk="1" fontAlgn="base" hangingPunct="1">
        <a:spcBef>
          <a:spcPct val="0"/>
        </a:spcBef>
        <a:spcAft>
          <a:spcPct val="0"/>
        </a:spcAft>
        <a:defRPr sz="2400" b="1">
          <a:solidFill>
            <a:schemeClr val="tx2"/>
          </a:solidFill>
          <a:latin typeface="+mj-lt"/>
          <a:ea typeface="+mj-ea"/>
          <a:cs typeface="+mj-cs"/>
        </a:defRPr>
      </a:lvl1pPr>
      <a:lvl2pPr algn="ctr" rtl="0" eaLnBrk="1" fontAlgn="base" hangingPunct="1">
        <a:spcBef>
          <a:spcPct val="0"/>
        </a:spcBef>
        <a:spcAft>
          <a:spcPct val="0"/>
        </a:spcAft>
        <a:defRPr sz="2400" b="1">
          <a:solidFill>
            <a:schemeClr val="tx2"/>
          </a:solidFill>
          <a:latin typeface="Arial" charset="0"/>
          <a:ea typeface="MS PGothic" pitchFamily="34" charset="-128"/>
        </a:defRPr>
      </a:lvl2pPr>
      <a:lvl3pPr algn="ctr" rtl="0" eaLnBrk="1" fontAlgn="base" hangingPunct="1">
        <a:spcBef>
          <a:spcPct val="0"/>
        </a:spcBef>
        <a:spcAft>
          <a:spcPct val="0"/>
        </a:spcAft>
        <a:defRPr sz="2400" b="1">
          <a:solidFill>
            <a:schemeClr val="tx2"/>
          </a:solidFill>
          <a:latin typeface="Arial" charset="0"/>
          <a:ea typeface="MS PGothic" pitchFamily="34" charset="-128"/>
        </a:defRPr>
      </a:lvl3pPr>
      <a:lvl4pPr algn="ctr" rtl="0" eaLnBrk="1" fontAlgn="base" hangingPunct="1">
        <a:spcBef>
          <a:spcPct val="0"/>
        </a:spcBef>
        <a:spcAft>
          <a:spcPct val="0"/>
        </a:spcAft>
        <a:defRPr sz="2400" b="1">
          <a:solidFill>
            <a:schemeClr val="tx2"/>
          </a:solidFill>
          <a:latin typeface="Arial" charset="0"/>
          <a:ea typeface="MS PGothic" pitchFamily="34" charset="-128"/>
        </a:defRPr>
      </a:lvl4pPr>
      <a:lvl5pPr algn="ctr" rtl="0" eaLnBrk="1" fontAlgn="base" hangingPunct="1">
        <a:spcBef>
          <a:spcPct val="0"/>
        </a:spcBef>
        <a:spcAft>
          <a:spcPct val="0"/>
        </a:spcAft>
        <a:defRPr sz="2400" b="1">
          <a:solidFill>
            <a:schemeClr val="tx2"/>
          </a:solidFill>
          <a:latin typeface="Arial" charset="0"/>
          <a:ea typeface="MS PGothic" pitchFamily="34" charset="-128"/>
        </a:defRPr>
      </a:lvl5pPr>
      <a:lvl6pPr marL="457200" algn="ctr" rtl="0" eaLnBrk="1" fontAlgn="base" hangingPunct="1">
        <a:spcBef>
          <a:spcPct val="0"/>
        </a:spcBef>
        <a:spcAft>
          <a:spcPct val="0"/>
        </a:spcAft>
        <a:defRPr sz="2400" b="1">
          <a:solidFill>
            <a:schemeClr val="tx2"/>
          </a:solidFill>
          <a:latin typeface="Arial" charset="0"/>
          <a:ea typeface="MS PGothic" pitchFamily="34" charset="-128"/>
        </a:defRPr>
      </a:lvl6pPr>
      <a:lvl7pPr marL="914400" algn="ctr" rtl="0" eaLnBrk="1" fontAlgn="base" hangingPunct="1">
        <a:spcBef>
          <a:spcPct val="0"/>
        </a:spcBef>
        <a:spcAft>
          <a:spcPct val="0"/>
        </a:spcAft>
        <a:defRPr sz="2400" b="1">
          <a:solidFill>
            <a:schemeClr val="tx2"/>
          </a:solidFill>
          <a:latin typeface="Arial" charset="0"/>
          <a:ea typeface="MS PGothic" pitchFamily="34" charset="-128"/>
        </a:defRPr>
      </a:lvl7pPr>
      <a:lvl8pPr marL="1371600" algn="ctr" rtl="0" eaLnBrk="1" fontAlgn="base" hangingPunct="1">
        <a:spcBef>
          <a:spcPct val="0"/>
        </a:spcBef>
        <a:spcAft>
          <a:spcPct val="0"/>
        </a:spcAft>
        <a:defRPr sz="2400" b="1">
          <a:solidFill>
            <a:schemeClr val="tx2"/>
          </a:solidFill>
          <a:latin typeface="Arial" charset="0"/>
          <a:ea typeface="MS PGothic" pitchFamily="34" charset="-128"/>
        </a:defRPr>
      </a:lvl8pPr>
      <a:lvl9pPr marL="1828800" algn="ctr" rtl="0" eaLnBrk="1" fontAlgn="base" hangingPunct="1">
        <a:spcBef>
          <a:spcPct val="0"/>
        </a:spcBef>
        <a:spcAft>
          <a:spcPct val="0"/>
        </a:spcAft>
        <a:defRPr sz="2400" b="1">
          <a:solidFill>
            <a:schemeClr val="tx2"/>
          </a:solidFill>
          <a:latin typeface="Arial" charset="0"/>
          <a:ea typeface="MS PGothic" pitchFamily="34" charset="-128"/>
        </a:defRPr>
      </a:lvl9pPr>
    </p:titleStyle>
    <p:bodyStyle>
      <a:lvl1pPr marL="342900" indent="-342900" algn="l" rtl="0" eaLnBrk="1" fontAlgn="base" hangingPunct="1">
        <a:lnSpc>
          <a:spcPct val="150000"/>
        </a:lnSpc>
        <a:spcBef>
          <a:spcPct val="0"/>
        </a:spcBef>
        <a:spcAft>
          <a:spcPct val="0"/>
        </a:spcAft>
        <a:buFont typeface="Wingdings" pitchFamily="2" charset="2"/>
        <a:buChar char="§"/>
        <a:defRPr sz="2000">
          <a:solidFill>
            <a:schemeClr val="tx1"/>
          </a:solidFill>
          <a:latin typeface="+mn-lt"/>
          <a:ea typeface="+mn-ea"/>
          <a:cs typeface="+mn-cs"/>
        </a:defRPr>
      </a:lvl1pPr>
      <a:lvl2pPr marL="742950" indent="-285750" algn="l" rtl="0" eaLnBrk="1" fontAlgn="base" hangingPunct="1">
        <a:lnSpc>
          <a:spcPct val="130000"/>
        </a:lnSpc>
        <a:spcBef>
          <a:spcPct val="20000"/>
        </a:spcBef>
        <a:spcAft>
          <a:spcPct val="0"/>
        </a:spcAft>
        <a:buChar char="–"/>
        <a:defRPr>
          <a:solidFill>
            <a:schemeClr val="tx1"/>
          </a:solidFill>
          <a:latin typeface="+mn-lt"/>
          <a:ea typeface="+mn-ea"/>
        </a:defRPr>
      </a:lvl2pPr>
      <a:lvl3pPr marL="1143000" indent="-228600" algn="l" rtl="0" eaLnBrk="1" fontAlgn="base" hangingPunct="1">
        <a:lnSpc>
          <a:spcPct val="130000"/>
        </a:lnSpc>
        <a:spcBef>
          <a:spcPct val="20000"/>
        </a:spcBef>
        <a:spcAft>
          <a:spcPct val="0"/>
        </a:spcAft>
        <a:buChar char="•"/>
        <a:defRPr sz="1600">
          <a:solidFill>
            <a:schemeClr val="tx1"/>
          </a:solidFill>
          <a:latin typeface="+mn-lt"/>
          <a:ea typeface="+mn-ea"/>
        </a:defRPr>
      </a:lvl3pPr>
      <a:lvl4pPr marL="1600200" indent="-228600" algn="l" rtl="0" eaLnBrk="1" fontAlgn="base" hangingPunct="1">
        <a:lnSpc>
          <a:spcPct val="130000"/>
        </a:lnSpc>
        <a:spcBef>
          <a:spcPct val="20000"/>
        </a:spcBef>
        <a:spcAft>
          <a:spcPct val="0"/>
        </a:spcAft>
        <a:buChar char="–"/>
        <a:defRPr sz="1400">
          <a:solidFill>
            <a:schemeClr val="tx1"/>
          </a:solidFill>
          <a:latin typeface="+mn-lt"/>
          <a:ea typeface="+mn-ea"/>
        </a:defRPr>
      </a:lvl4pPr>
      <a:lvl5pPr marL="2057400" indent="-228600" algn="l" rtl="0" eaLnBrk="1" fontAlgn="base" hangingPunct="1">
        <a:lnSpc>
          <a:spcPct val="130000"/>
        </a:lnSpc>
        <a:spcBef>
          <a:spcPct val="20000"/>
        </a:spcBef>
        <a:spcAft>
          <a:spcPct val="0"/>
        </a:spcAft>
        <a:buChar char="»"/>
        <a:defRPr sz="1400">
          <a:solidFill>
            <a:schemeClr val="tx1"/>
          </a:solidFill>
          <a:latin typeface="+mn-lt"/>
          <a:ea typeface="+mn-ea"/>
        </a:defRPr>
      </a:lvl5pPr>
      <a:lvl6pPr marL="2514600" indent="-228600" algn="l" rtl="0" eaLnBrk="1" fontAlgn="base" hangingPunct="1">
        <a:lnSpc>
          <a:spcPct val="130000"/>
        </a:lnSpc>
        <a:spcBef>
          <a:spcPct val="20000"/>
        </a:spcBef>
        <a:spcAft>
          <a:spcPct val="0"/>
        </a:spcAft>
        <a:buChar char="»"/>
        <a:defRPr sz="1400">
          <a:solidFill>
            <a:schemeClr val="tx1"/>
          </a:solidFill>
          <a:latin typeface="+mn-lt"/>
          <a:ea typeface="+mn-ea"/>
        </a:defRPr>
      </a:lvl6pPr>
      <a:lvl7pPr marL="2971800" indent="-228600" algn="l" rtl="0" eaLnBrk="1" fontAlgn="base" hangingPunct="1">
        <a:lnSpc>
          <a:spcPct val="130000"/>
        </a:lnSpc>
        <a:spcBef>
          <a:spcPct val="20000"/>
        </a:spcBef>
        <a:spcAft>
          <a:spcPct val="0"/>
        </a:spcAft>
        <a:buChar char="»"/>
        <a:defRPr sz="1400">
          <a:solidFill>
            <a:schemeClr val="tx1"/>
          </a:solidFill>
          <a:latin typeface="+mn-lt"/>
          <a:ea typeface="+mn-ea"/>
        </a:defRPr>
      </a:lvl7pPr>
      <a:lvl8pPr marL="3429000" indent="-228600" algn="l" rtl="0" eaLnBrk="1" fontAlgn="base" hangingPunct="1">
        <a:lnSpc>
          <a:spcPct val="130000"/>
        </a:lnSpc>
        <a:spcBef>
          <a:spcPct val="20000"/>
        </a:spcBef>
        <a:spcAft>
          <a:spcPct val="0"/>
        </a:spcAft>
        <a:buChar char="»"/>
        <a:defRPr sz="1400">
          <a:solidFill>
            <a:schemeClr val="tx1"/>
          </a:solidFill>
          <a:latin typeface="+mn-lt"/>
          <a:ea typeface="+mn-ea"/>
        </a:defRPr>
      </a:lvl8pPr>
      <a:lvl9pPr marL="3886200" indent="-228600" algn="l" rtl="0" eaLnBrk="1" fontAlgn="base" hangingPunct="1">
        <a:lnSpc>
          <a:spcPct val="130000"/>
        </a:lnSpc>
        <a:spcBef>
          <a:spcPct val="20000"/>
        </a:spcBef>
        <a:spcAft>
          <a:spcPct val="0"/>
        </a:spcAft>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F929C35-BC6D-4CD5-AE3A-2BBDCD463EC8}"/>
              </a:ext>
            </a:extLst>
          </p:cNvPr>
          <p:cNvSpPr>
            <a:spLocks noGrp="1"/>
          </p:cNvSpPr>
          <p:nvPr>
            <p:ph type="subTitle" idx="1"/>
          </p:nvPr>
        </p:nvSpPr>
        <p:spPr>
          <a:xfrm>
            <a:off x="990600" y="3657600"/>
            <a:ext cx="7086600" cy="1828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ko-KR" dirty="0" err="1"/>
              <a:t>Sunghwan</a:t>
            </a:r>
            <a:r>
              <a:rPr lang="en-US" altLang="ko-KR" dirty="0"/>
              <a:t> Baek</a:t>
            </a:r>
          </a:p>
          <a:p>
            <a:r>
              <a:rPr lang="en-US" altLang="ko-KR" dirty="0"/>
              <a:t>Jong-Ik Park</a:t>
            </a:r>
            <a:endParaRPr lang="en-US" dirty="0"/>
          </a:p>
          <a:p>
            <a:r>
              <a:rPr lang="en-US" dirty="0"/>
              <a:t>18752 Project</a:t>
            </a:r>
          </a:p>
        </p:txBody>
      </p:sp>
      <p:sp>
        <p:nvSpPr>
          <p:cNvPr id="4" name="Rectangle 2">
            <a:extLst>
              <a:ext uri="{FF2B5EF4-FFF2-40B4-BE49-F238E27FC236}">
                <a16:creationId xmlns:a16="http://schemas.microsoft.com/office/drawing/2014/main" id="{51CECA43-5353-4A5B-837D-94CEECCA08F6}"/>
              </a:ext>
            </a:extLst>
          </p:cNvPr>
          <p:cNvSpPr txBox="1">
            <a:spLocks noChangeArrowheads="1"/>
          </p:cNvSpPr>
          <p:nvPr/>
        </p:nvSpPr>
        <p:spPr bwMode="auto">
          <a:xfrm>
            <a:off x="685800" y="1828800"/>
            <a:ext cx="7772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Arial" charset="0"/>
                <a:ea typeface="MS PGothic" pitchFamily="34" charset="-128"/>
              </a:defRPr>
            </a:lvl2pPr>
            <a:lvl3pPr algn="ctr" rtl="0" eaLnBrk="0" fontAlgn="base" hangingPunct="0">
              <a:spcBef>
                <a:spcPct val="0"/>
              </a:spcBef>
              <a:spcAft>
                <a:spcPct val="0"/>
              </a:spcAft>
              <a:defRPr sz="2400" b="1">
                <a:solidFill>
                  <a:schemeClr val="tx2"/>
                </a:solidFill>
                <a:latin typeface="Arial" charset="0"/>
                <a:ea typeface="MS PGothic" pitchFamily="34" charset="-128"/>
              </a:defRPr>
            </a:lvl3pPr>
            <a:lvl4pPr algn="ctr" rtl="0" eaLnBrk="0" fontAlgn="base" hangingPunct="0">
              <a:spcBef>
                <a:spcPct val="0"/>
              </a:spcBef>
              <a:spcAft>
                <a:spcPct val="0"/>
              </a:spcAft>
              <a:defRPr sz="2400" b="1">
                <a:solidFill>
                  <a:schemeClr val="tx2"/>
                </a:solidFill>
                <a:latin typeface="Arial" charset="0"/>
                <a:ea typeface="MS PGothic" pitchFamily="34" charset="-128"/>
              </a:defRPr>
            </a:lvl4pPr>
            <a:lvl5pPr algn="ctr" rtl="0" eaLnBrk="0" fontAlgn="base" hangingPunct="0">
              <a:spcBef>
                <a:spcPct val="0"/>
              </a:spcBef>
              <a:spcAft>
                <a:spcPct val="0"/>
              </a:spcAft>
              <a:defRPr sz="2400" b="1">
                <a:solidFill>
                  <a:schemeClr val="tx2"/>
                </a:solidFill>
                <a:latin typeface="Arial" charset="0"/>
                <a:ea typeface="MS PGothic" pitchFamily="34" charset="-128"/>
              </a:defRPr>
            </a:lvl5pPr>
            <a:lvl6pPr marL="457200" algn="ctr" rtl="0" eaLnBrk="0" fontAlgn="base" hangingPunct="0">
              <a:spcBef>
                <a:spcPct val="0"/>
              </a:spcBef>
              <a:spcAft>
                <a:spcPct val="0"/>
              </a:spcAft>
              <a:defRPr sz="2400" b="1">
                <a:solidFill>
                  <a:schemeClr val="tx2"/>
                </a:solidFill>
                <a:latin typeface="Arial" charset="0"/>
                <a:ea typeface="MS PGothic" pitchFamily="34" charset="-128"/>
              </a:defRPr>
            </a:lvl6pPr>
            <a:lvl7pPr marL="914400" algn="ctr" rtl="0" eaLnBrk="0" fontAlgn="base" hangingPunct="0">
              <a:spcBef>
                <a:spcPct val="0"/>
              </a:spcBef>
              <a:spcAft>
                <a:spcPct val="0"/>
              </a:spcAft>
              <a:defRPr sz="2400" b="1">
                <a:solidFill>
                  <a:schemeClr val="tx2"/>
                </a:solidFill>
                <a:latin typeface="Arial" charset="0"/>
                <a:ea typeface="MS PGothic" pitchFamily="34" charset="-128"/>
              </a:defRPr>
            </a:lvl7pPr>
            <a:lvl8pPr marL="1371600" algn="ctr" rtl="0" eaLnBrk="0" fontAlgn="base" hangingPunct="0">
              <a:spcBef>
                <a:spcPct val="0"/>
              </a:spcBef>
              <a:spcAft>
                <a:spcPct val="0"/>
              </a:spcAft>
              <a:defRPr sz="2400" b="1">
                <a:solidFill>
                  <a:schemeClr val="tx2"/>
                </a:solidFill>
                <a:latin typeface="Arial" charset="0"/>
                <a:ea typeface="MS PGothic" pitchFamily="34" charset="-128"/>
              </a:defRPr>
            </a:lvl8pPr>
            <a:lvl9pPr marL="1828800" algn="ctr" rtl="0" eaLnBrk="0" fontAlgn="base" hangingPunct="0">
              <a:spcBef>
                <a:spcPct val="0"/>
              </a:spcBef>
              <a:spcAft>
                <a:spcPct val="0"/>
              </a:spcAft>
              <a:defRPr sz="2400" b="1">
                <a:solidFill>
                  <a:schemeClr val="tx2"/>
                </a:solidFill>
                <a:latin typeface="Arial" charset="0"/>
                <a:ea typeface="MS PGothic" pitchFamily="34" charset="-128"/>
              </a:defRPr>
            </a:lvl9pPr>
          </a:lstStyle>
          <a:p>
            <a:r>
              <a:rPr lang="en-US" altLang="ko-KR" sz="2800" b="1" dirty="0"/>
              <a:t>Where’s Waldo?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dirty="0"/>
              <a:t>Histogram of Oriented Gradients (HOG)</a:t>
            </a:r>
          </a:p>
        </p:txBody>
      </p:sp>
      <p:pic>
        <p:nvPicPr>
          <p:cNvPr id="9" name="Picture 8">
            <a:extLst>
              <a:ext uri="{FF2B5EF4-FFF2-40B4-BE49-F238E27FC236}">
                <a16:creationId xmlns:a16="http://schemas.microsoft.com/office/drawing/2014/main" id="{5A57514B-25DD-5DB2-5A64-C4F497B2059B}"/>
              </a:ext>
            </a:extLst>
          </p:cNvPr>
          <p:cNvPicPr>
            <a:picLocks noChangeAspect="1"/>
          </p:cNvPicPr>
          <p:nvPr/>
        </p:nvPicPr>
        <p:blipFill>
          <a:blip r:embed="rId2"/>
          <a:stretch>
            <a:fillRect/>
          </a:stretch>
        </p:blipFill>
        <p:spPr>
          <a:xfrm>
            <a:off x="4648200" y="4555677"/>
            <a:ext cx="3581400" cy="1694278"/>
          </a:xfrm>
          <a:prstGeom prst="rect">
            <a:avLst/>
          </a:prstGeom>
        </p:spPr>
      </p:pic>
      <p:pic>
        <p:nvPicPr>
          <p:cNvPr id="4" name="Picture 2">
            <a:extLst>
              <a:ext uri="{FF2B5EF4-FFF2-40B4-BE49-F238E27FC236}">
                <a16:creationId xmlns:a16="http://schemas.microsoft.com/office/drawing/2014/main" id="{BD3C56D4-C19D-A6DE-633C-368B206774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4627" y="5012518"/>
            <a:ext cx="1949120" cy="1364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8585B3C-0F47-A356-E945-5BCBCC0C4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29" y="5012518"/>
            <a:ext cx="1909344" cy="1336541"/>
          </a:xfrm>
          <a:prstGeom prst="rect">
            <a:avLst/>
          </a:prstGeom>
        </p:spPr>
      </p:pic>
      <p:pic>
        <p:nvPicPr>
          <p:cNvPr id="7" name="Picture 2">
            <a:extLst>
              <a:ext uri="{FF2B5EF4-FFF2-40B4-BE49-F238E27FC236}">
                <a16:creationId xmlns:a16="http://schemas.microsoft.com/office/drawing/2014/main" id="{B8DDEDC2-0A5B-1D0D-A2B6-B909AC6E4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9907" y="1086493"/>
            <a:ext cx="4304185" cy="301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6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Problem</a:t>
            </a:r>
            <a:endParaRPr 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800" b="1" dirty="0"/>
              <a:t>We needed to use binary classification.</a:t>
            </a:r>
          </a:p>
          <a:p>
            <a:endParaRPr lang="en-US" altLang="ko-KR" dirty="0"/>
          </a:p>
          <a:p>
            <a:r>
              <a:rPr lang="en-US" altLang="ko-KR" dirty="0"/>
              <a:t>In the "Finding Waldo" task,</a:t>
            </a:r>
            <a:br>
              <a:rPr lang="en-US" altLang="ko-KR" dirty="0"/>
            </a:br>
            <a:r>
              <a:rPr lang="en-US" altLang="ko-KR" dirty="0"/>
              <a:t>one challenge encountered when using HOG</a:t>
            </a:r>
            <a:br>
              <a:rPr lang="en-US" altLang="ko-KR" dirty="0"/>
            </a:br>
            <a:r>
              <a:rPr lang="en-US" altLang="ko-KR" dirty="0"/>
              <a:t>as a feature descriptor is the presence of visually similar characters,</a:t>
            </a:r>
            <a:br>
              <a:rPr lang="en-US" altLang="ko-KR" dirty="0"/>
            </a:br>
            <a:r>
              <a:rPr lang="en-US" altLang="ko-KR" dirty="0"/>
              <a:t>such as Wilma, who might share similar HOG features with Waldo due to their close resemblance.</a:t>
            </a:r>
            <a:br>
              <a:rPr lang="en-US" altLang="ko-KR" dirty="0"/>
            </a:br>
            <a:endParaRPr lang="en-US" altLang="ko-KR" dirty="0"/>
          </a:p>
          <a:p>
            <a:r>
              <a:rPr lang="en-US" altLang="ko-KR" dirty="0"/>
              <a:t>This issue can lead to false positives, where the algorithm mistakenly identifies Wilma as Waldo.</a:t>
            </a:r>
            <a:endParaRPr lang="ko-KR" altLang="en-US" dirty="0"/>
          </a:p>
        </p:txBody>
      </p:sp>
      <p:pic>
        <p:nvPicPr>
          <p:cNvPr id="4" name="Picture 3">
            <a:extLst>
              <a:ext uri="{FF2B5EF4-FFF2-40B4-BE49-F238E27FC236}">
                <a16:creationId xmlns:a16="http://schemas.microsoft.com/office/drawing/2014/main" id="{C75C6509-B92D-7724-15EA-A4D453B3E497}"/>
              </a:ext>
            </a:extLst>
          </p:cNvPr>
          <p:cNvPicPr>
            <a:picLocks noChangeAspect="1"/>
          </p:cNvPicPr>
          <p:nvPr/>
        </p:nvPicPr>
        <p:blipFill>
          <a:blip r:embed="rId2"/>
          <a:stretch>
            <a:fillRect/>
          </a:stretch>
        </p:blipFill>
        <p:spPr>
          <a:xfrm>
            <a:off x="6934200" y="838200"/>
            <a:ext cx="2000071" cy="1983984"/>
          </a:xfrm>
          <a:prstGeom prst="rect">
            <a:avLst/>
          </a:prstGeom>
        </p:spPr>
      </p:pic>
    </p:spTree>
    <p:extLst>
      <p:ext uri="{BB962C8B-B14F-4D97-AF65-F5344CB8AC3E}">
        <p14:creationId xmlns:p14="http://schemas.microsoft.com/office/powerpoint/2010/main" val="412740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Steps for the solution(Binary)</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457200" indent="-457200">
              <a:buAutoNum type="arabicPeriod"/>
            </a:pPr>
            <a:r>
              <a:rPr lang="en-US" altLang="ko-KR" dirty="0"/>
              <a:t>Extract HOG features for both the input image and the Waldo template. </a:t>
            </a:r>
          </a:p>
          <a:p>
            <a:pPr marL="457200" indent="-457200">
              <a:buAutoNum type="arabicPeriod"/>
            </a:pPr>
            <a:endParaRPr lang="en-US" altLang="ko-KR" dirty="0"/>
          </a:p>
          <a:p>
            <a:pPr marL="457200" indent="-457200">
              <a:buAutoNum type="arabicPeriod"/>
            </a:pPr>
            <a:r>
              <a:rPr lang="en-US" altLang="ko-KR" dirty="0"/>
              <a:t>Perform template matching using HOG features of the input image and the Waldo template. </a:t>
            </a:r>
          </a:p>
          <a:p>
            <a:pPr marL="457200" indent="-457200">
              <a:buAutoNum type="arabicPeriod"/>
            </a:pPr>
            <a:endParaRPr lang="en-US" altLang="ko-KR" dirty="0"/>
          </a:p>
          <a:p>
            <a:pPr marL="457200" indent="-457200">
              <a:buAutoNum type="arabicPeriod"/>
            </a:pPr>
            <a:r>
              <a:rPr lang="en-US" altLang="ko-KR" dirty="0"/>
              <a:t>Calculate the Intersection over Union (</a:t>
            </a:r>
            <a:r>
              <a:rPr lang="en-US" altLang="ko-KR" dirty="0" err="1"/>
              <a:t>IoU</a:t>
            </a:r>
            <a:r>
              <a:rPr lang="en-US" altLang="ko-KR" dirty="0"/>
              <a:t>) between the predicted and ground truth bounding boxes. If the </a:t>
            </a:r>
            <a:r>
              <a:rPr lang="en-US" altLang="ko-KR" dirty="0" err="1"/>
              <a:t>IoU</a:t>
            </a:r>
            <a:r>
              <a:rPr lang="en-US" altLang="ko-KR" dirty="0"/>
              <a:t> is greater than or equal to 0.5, it suggests that the matched section is correct.</a:t>
            </a:r>
          </a:p>
        </p:txBody>
      </p:sp>
      <p:pic>
        <p:nvPicPr>
          <p:cNvPr id="5" name="Picture 2">
            <a:extLst>
              <a:ext uri="{FF2B5EF4-FFF2-40B4-BE49-F238E27FC236}">
                <a16:creationId xmlns:a16="http://schemas.microsoft.com/office/drawing/2014/main" id="{D3BA76EC-D5D2-2F89-7B8B-FC5A3C632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085301"/>
            <a:ext cx="3090141" cy="216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80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Steps for the solution(Binary)</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457200" indent="-457200">
              <a:buFont typeface="+mj-lt"/>
              <a:buAutoNum type="arabicPeriod" startAt="4"/>
            </a:pPr>
            <a:r>
              <a:rPr lang="en-US" altLang="ko-KR" dirty="0"/>
              <a:t>Calculate the difference between the HOG descriptors of the matched sub-image and the Waldo template. we have used the L2-norm to compute the difference between the HOG features. If this difference is less than or equal to the threshold it indicates that the matched character is Waldo. Otherwise, the matched character is considered different.</a:t>
            </a:r>
          </a:p>
          <a:p>
            <a:pPr marL="457200" indent="-457200">
              <a:buFont typeface="+mj-lt"/>
              <a:buAutoNum type="arabicPeriod" startAt="4"/>
            </a:pPr>
            <a:endParaRPr lang="en-US" altLang="ko-KR" dirty="0"/>
          </a:p>
          <a:p>
            <a:pPr marL="457200" indent="-457200">
              <a:buAutoNum type="arabicPeriod" startAt="4"/>
            </a:pPr>
            <a:r>
              <a:rPr lang="en-US" altLang="ko-KR" dirty="0"/>
              <a:t>Iterate through all the images in the dataset, </a:t>
            </a:r>
            <a:br>
              <a:rPr lang="en-US" altLang="ko-KR" dirty="0"/>
            </a:br>
            <a:r>
              <a:rPr lang="en-US" altLang="ko-KR" dirty="0"/>
              <a:t>applying the </a:t>
            </a:r>
            <a:r>
              <a:rPr lang="en-US" altLang="ko-KR" dirty="0" err="1"/>
              <a:t>find_waldo</a:t>
            </a:r>
            <a:r>
              <a:rPr lang="en-US" altLang="ko-KR" dirty="0"/>
              <a:t> function and counting</a:t>
            </a:r>
            <a:br>
              <a:rPr lang="en-US" altLang="ko-KR" dirty="0"/>
            </a:br>
            <a:r>
              <a:rPr lang="en-US" altLang="ko-KR" dirty="0"/>
              <a:t> the number of correct identifications. </a:t>
            </a:r>
            <a:br>
              <a:rPr lang="en-US" altLang="ko-KR" dirty="0"/>
            </a:br>
            <a:r>
              <a:rPr lang="en-US" altLang="ko-KR" dirty="0"/>
              <a:t>The overall accuracy of the model is then </a:t>
            </a:r>
            <a:br>
              <a:rPr lang="en-US" altLang="ko-KR" dirty="0"/>
            </a:br>
            <a:r>
              <a:rPr lang="en-US" altLang="ko-KR" dirty="0"/>
              <a:t>calculated and reported.</a:t>
            </a:r>
          </a:p>
        </p:txBody>
      </p:sp>
      <p:pic>
        <p:nvPicPr>
          <p:cNvPr id="4" name="Picture 2">
            <a:extLst>
              <a:ext uri="{FF2B5EF4-FFF2-40B4-BE49-F238E27FC236}">
                <a16:creationId xmlns:a16="http://schemas.microsoft.com/office/drawing/2014/main" id="{D2C93C43-56DC-4F5F-7EA6-303B50082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085301"/>
            <a:ext cx="3090141" cy="216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60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Using Waldo template to find Waldo</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800" b="1" dirty="0"/>
              <a:t>The accuracy = 100%</a:t>
            </a:r>
            <a:endParaRPr lang="ko-KR" altLang="en-US" b="1" dirty="0"/>
          </a:p>
          <a:p>
            <a:pPr marL="0" indent="0">
              <a:buNone/>
            </a:pPr>
            <a:endParaRPr lang="en-US" altLang="ko-KR" dirty="0"/>
          </a:p>
          <a:p>
            <a:r>
              <a:rPr lang="en-US" altLang="ko-KR" dirty="0"/>
              <a:t>We used 30 different background images and the codes detected where the waldo is with the accuracy of 100%. This task showcases the ability of our machine learning model to effectively recognize a specific target amidst a complex and cluttered environment.</a:t>
            </a:r>
            <a:endParaRPr lang="ko-KR" altLang="en-US" dirty="0"/>
          </a:p>
          <a:p>
            <a:pPr marL="0" indent="0">
              <a:buNone/>
            </a:pPr>
            <a:endParaRPr lang="en-US" altLang="ko-KR" dirty="0"/>
          </a:p>
        </p:txBody>
      </p:sp>
      <p:pic>
        <p:nvPicPr>
          <p:cNvPr id="4" name="Picture 2">
            <a:extLst>
              <a:ext uri="{FF2B5EF4-FFF2-40B4-BE49-F238E27FC236}">
                <a16:creationId xmlns:a16="http://schemas.microsoft.com/office/drawing/2014/main" id="{D2C93C43-56DC-4F5F-7EA6-303B50082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142" y="3581401"/>
            <a:ext cx="3809999"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90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Classifying non-Waldo(Wilma) image</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800" b="1" dirty="0"/>
              <a:t>Our code classifies with 100% that it is not Waldo</a:t>
            </a:r>
          </a:p>
          <a:p>
            <a:pPr marL="0" indent="0">
              <a:buNone/>
            </a:pPr>
            <a:endParaRPr lang="en-US" altLang="ko-KR" dirty="0"/>
          </a:p>
          <a:p>
            <a:r>
              <a:rPr lang="en-US" altLang="ko-KR" sz="1600" dirty="0"/>
              <a:t>we utilized the Waldo template to classify</a:t>
            </a:r>
            <a:br>
              <a:rPr lang="en-US" altLang="ko-KR" sz="1600" dirty="0"/>
            </a:br>
            <a:r>
              <a:rPr lang="en-US" altLang="ko-KR" sz="1600" dirty="0"/>
              <a:t> and differentiate Wilma within 30 background images.</a:t>
            </a:r>
          </a:p>
          <a:p>
            <a:r>
              <a:rPr lang="en-US" altLang="ko-KR" sz="1600" dirty="0"/>
              <a:t>By successfully identifying that the images </a:t>
            </a:r>
            <a:br>
              <a:rPr lang="en-US" altLang="ko-KR" sz="1600" dirty="0"/>
            </a:br>
            <a:r>
              <a:rPr lang="en-US" altLang="ko-KR" sz="1600" dirty="0"/>
              <a:t>containing Wilma did not feature Waldo, </a:t>
            </a:r>
            <a:br>
              <a:rPr lang="en-US" altLang="ko-KR" sz="1600" dirty="0"/>
            </a:br>
            <a:r>
              <a:rPr lang="en-US" altLang="ko-KR" sz="1600" dirty="0"/>
              <a:t>we demonstrated the model's robustness</a:t>
            </a:r>
            <a:br>
              <a:rPr lang="en-US" altLang="ko-KR" sz="1600" dirty="0"/>
            </a:br>
            <a:r>
              <a:rPr lang="en-US" altLang="ko-KR" sz="1600" dirty="0"/>
              <a:t> and effectiveness in distinguishing</a:t>
            </a:r>
            <a:br>
              <a:rPr lang="en-US" altLang="ko-KR" sz="1600" dirty="0"/>
            </a:br>
            <a:r>
              <a:rPr lang="en-US" altLang="ko-KR" sz="1600" dirty="0"/>
              <a:t> between characters with similar appearances.</a:t>
            </a:r>
          </a:p>
          <a:p>
            <a:r>
              <a:rPr lang="en-US" altLang="ko-KR" sz="1600" dirty="0"/>
              <a:t>This highlights the model's capability to</a:t>
            </a:r>
            <a:br>
              <a:rPr lang="en-US" altLang="ko-KR" sz="1600" dirty="0"/>
            </a:br>
            <a:r>
              <a:rPr lang="en-US" altLang="ko-KR" sz="1600" dirty="0"/>
              <a:t> prevent false-positive detections and accurately</a:t>
            </a:r>
            <a:br>
              <a:rPr lang="en-US" altLang="ko-KR" sz="1600" dirty="0"/>
            </a:br>
            <a:r>
              <a:rPr lang="en-US" altLang="ko-KR" sz="1600" dirty="0"/>
              <a:t> locates Waldo in complex and cluttered scenes.</a:t>
            </a:r>
          </a:p>
          <a:p>
            <a:r>
              <a:rPr lang="en-US" altLang="ko-KR" sz="1600" dirty="0"/>
              <a:t>(In the image, it shows 0% accuracy, </a:t>
            </a:r>
            <a:br>
              <a:rPr lang="en-US" altLang="ko-KR" sz="1600" dirty="0"/>
            </a:br>
            <a:r>
              <a:rPr lang="en-US" altLang="ko-KR" sz="1600" dirty="0"/>
              <a:t>and it means non of them are Waldo and that is correct!</a:t>
            </a:r>
            <a:endParaRPr lang="ko-KR" altLang="en-US" sz="1600" dirty="0"/>
          </a:p>
          <a:p>
            <a:pPr marL="0" indent="0">
              <a:buNone/>
            </a:pPr>
            <a:endParaRPr lang="en-US" altLang="ko-KR" dirty="0"/>
          </a:p>
        </p:txBody>
      </p:sp>
      <p:pic>
        <p:nvPicPr>
          <p:cNvPr id="6" name="Picture 5">
            <a:extLst>
              <a:ext uri="{FF2B5EF4-FFF2-40B4-BE49-F238E27FC236}">
                <a16:creationId xmlns:a16="http://schemas.microsoft.com/office/drawing/2014/main" id="{87C159AD-23CB-CFB7-A015-270F9806BD36}"/>
              </a:ext>
            </a:extLst>
          </p:cNvPr>
          <p:cNvPicPr>
            <a:picLocks noChangeAspect="1"/>
          </p:cNvPicPr>
          <p:nvPr/>
        </p:nvPicPr>
        <p:blipFill rotWithShape="1">
          <a:blip r:embed="rId2"/>
          <a:srcRect l="5792"/>
          <a:stretch/>
        </p:blipFill>
        <p:spPr>
          <a:xfrm>
            <a:off x="5410200" y="1668858"/>
            <a:ext cx="3562529" cy="4711303"/>
          </a:xfrm>
          <a:prstGeom prst="rect">
            <a:avLst/>
          </a:prstGeom>
        </p:spPr>
      </p:pic>
    </p:spTree>
    <p:extLst>
      <p:ext uri="{BB962C8B-B14F-4D97-AF65-F5344CB8AC3E}">
        <p14:creationId xmlns:p14="http://schemas.microsoft.com/office/powerpoint/2010/main" val="350943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Binary Classification using alternative methods</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400" b="1" dirty="0"/>
              <a:t>We separated our images into Waldo and non-waldo(Wilma).</a:t>
            </a:r>
            <a:endParaRPr lang="ko-KR" altLang="en-US" sz="2400" b="1" dirty="0"/>
          </a:p>
          <a:p>
            <a:pPr marL="0" indent="0">
              <a:buNone/>
            </a:pPr>
            <a:endParaRPr lang="en-US" altLang="ko-KR" dirty="0"/>
          </a:p>
          <a:p>
            <a:pPr marL="0" indent="0">
              <a:buNone/>
            </a:pPr>
            <a:r>
              <a:rPr lang="en-US" altLang="ko-KR" dirty="0"/>
              <a:t> if (</a:t>
            </a:r>
            <a:r>
              <a:rPr lang="en-US" altLang="ko-KR" dirty="0" err="1"/>
              <a:t>foldername</a:t>
            </a:r>
            <a:r>
              <a:rPr lang="en-US" altLang="ko-KR" dirty="0"/>
              <a:t>=='waldo'):</a:t>
            </a:r>
          </a:p>
          <a:p>
            <a:pPr marL="0" indent="0">
              <a:buNone/>
            </a:pPr>
            <a:r>
              <a:rPr lang="en-US" altLang="ko-KR" dirty="0"/>
              <a:t>            </a:t>
            </a:r>
            <a:r>
              <a:rPr lang="en-US" altLang="ko-KR" dirty="0" err="1"/>
              <a:t>labels.append</a:t>
            </a:r>
            <a:r>
              <a:rPr lang="en-US" altLang="ko-KR" dirty="0"/>
              <a:t>(1)</a:t>
            </a:r>
          </a:p>
          <a:p>
            <a:pPr marL="0" indent="0">
              <a:buNone/>
            </a:pPr>
            <a:r>
              <a:rPr lang="en-US" altLang="ko-KR" dirty="0"/>
              <a:t>          else:</a:t>
            </a:r>
          </a:p>
          <a:p>
            <a:pPr marL="0" indent="0">
              <a:buNone/>
            </a:pPr>
            <a:r>
              <a:rPr lang="en-US" altLang="ko-KR" dirty="0"/>
              <a:t>            </a:t>
            </a:r>
            <a:r>
              <a:rPr lang="en-US" altLang="ko-KR" dirty="0" err="1"/>
              <a:t>labels.append</a:t>
            </a:r>
            <a:r>
              <a:rPr lang="en-US" altLang="ko-KR" dirty="0"/>
              <a:t>(0)</a:t>
            </a:r>
          </a:p>
          <a:p>
            <a:r>
              <a:rPr lang="en-US" altLang="ko-KR" dirty="0"/>
              <a:t>Then…We train our model using 4 different methods</a:t>
            </a:r>
          </a:p>
          <a:p>
            <a:pPr marL="0" indent="0">
              <a:buNone/>
            </a:pPr>
            <a:endParaRPr lang="en-US" altLang="ko-KR" dirty="0"/>
          </a:p>
        </p:txBody>
      </p:sp>
    </p:spTree>
    <p:extLst>
      <p:ext uri="{BB962C8B-B14F-4D97-AF65-F5344CB8AC3E}">
        <p14:creationId xmlns:p14="http://schemas.microsoft.com/office/powerpoint/2010/main" val="269318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Other methods</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b="1" dirty="0"/>
              <a:t>Logistic Regression Accuracy: 57.50% (It is not good!)</a:t>
            </a:r>
          </a:p>
          <a:p>
            <a:pPr marL="0" indent="0">
              <a:buNone/>
            </a:pPr>
            <a:endParaRPr lang="en-US" altLang="ko-KR" b="1" dirty="0"/>
          </a:p>
          <a:p>
            <a:pPr marL="0" indent="0">
              <a:buNone/>
            </a:pPr>
            <a:endParaRPr lang="en-US" altLang="ko-KR" b="1" dirty="0"/>
          </a:p>
          <a:p>
            <a:pPr marL="0" indent="0">
              <a:buNone/>
            </a:pPr>
            <a:endParaRPr lang="en-US" altLang="ko-KR" b="1" dirty="0"/>
          </a:p>
          <a:p>
            <a:pPr marL="0" indent="0">
              <a:buNone/>
            </a:pPr>
            <a:r>
              <a:rPr lang="en-US" altLang="ko-KR" b="1" dirty="0"/>
              <a:t>Support Vector Machine Accuracy: 56.25% (It is not good!)</a:t>
            </a:r>
          </a:p>
          <a:p>
            <a:pPr marL="0" indent="0">
              <a:buNone/>
            </a:pPr>
            <a:endParaRPr lang="en-US" altLang="ko-KR" b="1" dirty="0"/>
          </a:p>
          <a:p>
            <a:pPr marL="0" indent="0">
              <a:buNone/>
            </a:pPr>
            <a:endParaRPr lang="en-US" altLang="ko-KR" b="1" dirty="0"/>
          </a:p>
          <a:p>
            <a:pPr marL="0" indent="0">
              <a:buNone/>
            </a:pPr>
            <a:endParaRPr lang="en-US" altLang="ko-KR" b="1" dirty="0"/>
          </a:p>
          <a:p>
            <a:pPr marL="0" indent="0">
              <a:buNone/>
            </a:pPr>
            <a:r>
              <a:rPr lang="en-US" altLang="ko-KR" b="1" dirty="0"/>
              <a:t>Random Forest Classifier Accuracy: 57.50% (It is not good!)</a:t>
            </a:r>
            <a:endParaRPr lang="ko-KR" altLang="en-US" b="1" dirty="0"/>
          </a:p>
          <a:p>
            <a:pPr marL="0" indent="0">
              <a:buNone/>
            </a:pPr>
            <a:endParaRPr lang="ko-KR" altLang="en-US" b="1" dirty="0"/>
          </a:p>
          <a:p>
            <a:pPr marL="0" indent="0">
              <a:buNone/>
            </a:pPr>
            <a:endParaRPr lang="en-US" altLang="ko-KR" b="1" dirty="0"/>
          </a:p>
        </p:txBody>
      </p:sp>
      <p:pic>
        <p:nvPicPr>
          <p:cNvPr id="5" name="Picture 4">
            <a:extLst>
              <a:ext uri="{FF2B5EF4-FFF2-40B4-BE49-F238E27FC236}">
                <a16:creationId xmlns:a16="http://schemas.microsoft.com/office/drawing/2014/main" id="{AD15C84E-9BC2-6E34-E9BE-2C244E0C88E5}"/>
              </a:ext>
            </a:extLst>
          </p:cNvPr>
          <p:cNvPicPr>
            <a:picLocks noChangeAspect="1"/>
          </p:cNvPicPr>
          <p:nvPr/>
        </p:nvPicPr>
        <p:blipFill>
          <a:blip r:embed="rId2"/>
          <a:stretch>
            <a:fillRect/>
          </a:stretch>
        </p:blipFill>
        <p:spPr>
          <a:xfrm>
            <a:off x="457201" y="1447800"/>
            <a:ext cx="4788298" cy="1182880"/>
          </a:xfrm>
          <a:prstGeom prst="rect">
            <a:avLst/>
          </a:prstGeom>
        </p:spPr>
      </p:pic>
      <p:pic>
        <p:nvPicPr>
          <p:cNvPr id="6" name="Picture 5">
            <a:extLst>
              <a:ext uri="{FF2B5EF4-FFF2-40B4-BE49-F238E27FC236}">
                <a16:creationId xmlns:a16="http://schemas.microsoft.com/office/drawing/2014/main" id="{864E6157-B481-AFB1-7B1D-727BB68AC156}"/>
              </a:ext>
            </a:extLst>
          </p:cNvPr>
          <p:cNvPicPr>
            <a:picLocks noChangeAspect="1"/>
          </p:cNvPicPr>
          <p:nvPr/>
        </p:nvPicPr>
        <p:blipFill>
          <a:blip r:embed="rId3"/>
          <a:stretch>
            <a:fillRect/>
          </a:stretch>
        </p:blipFill>
        <p:spPr>
          <a:xfrm>
            <a:off x="457201" y="3200400"/>
            <a:ext cx="5086529" cy="1287846"/>
          </a:xfrm>
          <a:prstGeom prst="rect">
            <a:avLst/>
          </a:prstGeom>
        </p:spPr>
      </p:pic>
      <p:pic>
        <p:nvPicPr>
          <p:cNvPr id="7" name="Picture 6">
            <a:extLst>
              <a:ext uri="{FF2B5EF4-FFF2-40B4-BE49-F238E27FC236}">
                <a16:creationId xmlns:a16="http://schemas.microsoft.com/office/drawing/2014/main" id="{3C918008-350D-9246-45BA-7DEE07EF7573}"/>
              </a:ext>
            </a:extLst>
          </p:cNvPr>
          <p:cNvPicPr>
            <a:picLocks noChangeAspect="1"/>
          </p:cNvPicPr>
          <p:nvPr/>
        </p:nvPicPr>
        <p:blipFill>
          <a:blip r:embed="rId4"/>
          <a:stretch>
            <a:fillRect/>
          </a:stretch>
        </p:blipFill>
        <p:spPr>
          <a:xfrm>
            <a:off x="457201" y="5069080"/>
            <a:ext cx="5086529" cy="1094570"/>
          </a:xfrm>
          <a:prstGeom prst="rect">
            <a:avLst/>
          </a:prstGeom>
        </p:spPr>
      </p:pic>
    </p:spTree>
    <p:extLst>
      <p:ext uri="{BB962C8B-B14F-4D97-AF65-F5344CB8AC3E}">
        <p14:creationId xmlns:p14="http://schemas.microsoft.com/office/powerpoint/2010/main" val="395485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Other methods</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b="1" dirty="0"/>
              <a:t>Convolutional Neural Network Accuracy: 56.25% (It is not good!)</a:t>
            </a:r>
            <a:endParaRPr lang="ko-KR" altLang="en-US" b="1" dirty="0"/>
          </a:p>
          <a:p>
            <a:pPr marL="0" indent="0">
              <a:buNone/>
            </a:pPr>
            <a:endParaRPr lang="en-US" altLang="ko-KR" b="1" dirty="0"/>
          </a:p>
          <a:p>
            <a:pPr marL="0" indent="0">
              <a:buNone/>
            </a:pPr>
            <a:endParaRPr lang="ko-KR" altLang="en-US" b="1" dirty="0"/>
          </a:p>
          <a:p>
            <a:pPr marL="0" indent="0">
              <a:buNone/>
            </a:pPr>
            <a:endParaRPr lang="en-US" altLang="ko-KR" b="1" dirty="0"/>
          </a:p>
        </p:txBody>
      </p:sp>
      <p:pic>
        <p:nvPicPr>
          <p:cNvPr id="4" name="Picture 3">
            <a:extLst>
              <a:ext uri="{FF2B5EF4-FFF2-40B4-BE49-F238E27FC236}">
                <a16:creationId xmlns:a16="http://schemas.microsoft.com/office/drawing/2014/main" id="{64AB6777-8488-5B78-0433-2B8A2DCC05AF}"/>
              </a:ext>
            </a:extLst>
          </p:cNvPr>
          <p:cNvPicPr>
            <a:picLocks noChangeAspect="1"/>
          </p:cNvPicPr>
          <p:nvPr/>
        </p:nvPicPr>
        <p:blipFill>
          <a:blip r:embed="rId2"/>
          <a:stretch>
            <a:fillRect/>
          </a:stretch>
        </p:blipFill>
        <p:spPr>
          <a:xfrm>
            <a:off x="457200" y="1524000"/>
            <a:ext cx="5181600" cy="2461821"/>
          </a:xfrm>
          <a:prstGeom prst="rect">
            <a:avLst/>
          </a:prstGeom>
        </p:spPr>
      </p:pic>
      <p:pic>
        <p:nvPicPr>
          <p:cNvPr id="8" name="Picture 2">
            <a:extLst>
              <a:ext uri="{FF2B5EF4-FFF2-40B4-BE49-F238E27FC236}">
                <a16:creationId xmlns:a16="http://schemas.microsoft.com/office/drawing/2014/main" id="{DF158BF5-2AE1-7E73-9E13-71E6A417C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136" y="4264089"/>
            <a:ext cx="2497117" cy="1945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1225629-F2A0-B9C4-0C2D-1177EECF3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636" y="4264089"/>
            <a:ext cx="2497118" cy="199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205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Back to the original algorithm</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800" b="1" dirty="0"/>
              <a:t>Our code worked better for finding Waldo</a:t>
            </a:r>
            <a:endParaRPr lang="ko-KR" altLang="en-US" sz="2800" b="1" dirty="0"/>
          </a:p>
          <a:p>
            <a:pPr marL="0" indent="0">
              <a:buNone/>
            </a:pPr>
            <a:endParaRPr lang="en-US" altLang="ko-KR" dirty="0"/>
          </a:p>
          <a:p>
            <a:r>
              <a:rPr lang="en-US" altLang="ko-KR" dirty="0"/>
              <a:t>We thought the Waldo template is  like a key and fingerprints.</a:t>
            </a:r>
          </a:p>
          <a:p>
            <a:endParaRPr lang="en-US" altLang="ko-KR" dirty="0"/>
          </a:p>
          <a:p>
            <a:r>
              <a:rPr lang="en-US" altLang="ko-KR" dirty="0"/>
              <a:t> And since we know the pattern, of the Waldo, it was better to just compare to the image in the background.</a:t>
            </a:r>
            <a:endParaRPr lang="ko-KR" altLang="en-US" dirty="0"/>
          </a:p>
        </p:txBody>
      </p:sp>
      <p:pic>
        <p:nvPicPr>
          <p:cNvPr id="4" name="Picture 3">
            <a:extLst>
              <a:ext uri="{FF2B5EF4-FFF2-40B4-BE49-F238E27FC236}">
                <a16:creationId xmlns:a16="http://schemas.microsoft.com/office/drawing/2014/main" id="{D7DBB390-5F65-4B13-D55D-39809F858AF7}"/>
              </a:ext>
            </a:extLst>
          </p:cNvPr>
          <p:cNvPicPr>
            <a:picLocks noChangeAspect="1"/>
          </p:cNvPicPr>
          <p:nvPr/>
        </p:nvPicPr>
        <p:blipFill>
          <a:blip r:embed="rId2"/>
          <a:stretch>
            <a:fillRect/>
          </a:stretch>
        </p:blipFill>
        <p:spPr>
          <a:xfrm>
            <a:off x="5202416" y="3377429"/>
            <a:ext cx="1202023" cy="2976439"/>
          </a:xfrm>
          <a:prstGeom prst="rect">
            <a:avLst/>
          </a:prstGeom>
        </p:spPr>
      </p:pic>
      <p:pic>
        <p:nvPicPr>
          <p:cNvPr id="5" name="Picture 4" descr="A person in a garment&#10;&#10;Description automatically generated with low confidence">
            <a:extLst>
              <a:ext uri="{FF2B5EF4-FFF2-40B4-BE49-F238E27FC236}">
                <a16:creationId xmlns:a16="http://schemas.microsoft.com/office/drawing/2014/main" id="{5BD10AD4-9B7C-8076-E9A6-52EE43002D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3581400"/>
            <a:ext cx="1320516" cy="2602002"/>
          </a:xfrm>
          <a:prstGeom prst="rect">
            <a:avLst/>
          </a:prstGeom>
        </p:spPr>
      </p:pic>
    </p:spTree>
    <p:extLst>
      <p:ext uri="{BB962C8B-B14F-4D97-AF65-F5344CB8AC3E}">
        <p14:creationId xmlns:p14="http://schemas.microsoft.com/office/powerpoint/2010/main" val="300228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dirty="0"/>
              <a:t>Content</a:t>
            </a:r>
          </a:p>
        </p:txBody>
      </p:sp>
      <p:sp>
        <p:nvSpPr>
          <p:cNvPr id="4" name="Content Placeholder 3">
            <a:extLst>
              <a:ext uri="{FF2B5EF4-FFF2-40B4-BE49-F238E27FC236}">
                <a16:creationId xmlns:a16="http://schemas.microsoft.com/office/drawing/2014/main" id="{B77A695D-DCD2-073A-FF7D-B9F13021B1C2}"/>
              </a:ext>
            </a:extLst>
          </p:cNvPr>
          <p:cNvSpPr>
            <a:spLocks noGrp="1"/>
          </p:cNvSpPr>
          <p:nvPr>
            <p:ph idx="1"/>
          </p:nvPr>
        </p:nvSpPr>
        <p:spPr>
          <a:xfrm>
            <a:off x="304800" y="914400"/>
            <a:ext cx="8534400" cy="3124200"/>
          </a:xfrm>
        </p:spPr>
        <p:txBody>
          <a:bodyPr/>
          <a:lstStyle/>
          <a:p>
            <a:pPr marL="342900" indent="-342900">
              <a:buFont typeface="Arial" panose="020B0604020202020204" pitchFamily="34" charset="0"/>
              <a:buChar char="•"/>
            </a:pPr>
            <a:r>
              <a:rPr lang="en-US" altLang="ko-KR" sz="2800" dirty="0"/>
              <a:t>Introduction</a:t>
            </a:r>
          </a:p>
          <a:p>
            <a:pPr marL="342900" indent="-342900">
              <a:buFont typeface="Arial" panose="020B0604020202020204" pitchFamily="34" charset="0"/>
              <a:buChar char="•"/>
            </a:pPr>
            <a:r>
              <a:rPr lang="en-US" altLang="ko-KR" sz="2800" dirty="0"/>
              <a:t>Feature Extraction</a:t>
            </a:r>
          </a:p>
          <a:p>
            <a:pPr marL="342900" indent="-342900">
              <a:buFont typeface="Arial" panose="020B0604020202020204" pitchFamily="34" charset="0"/>
              <a:buChar char="•"/>
            </a:pPr>
            <a:r>
              <a:rPr lang="en-US" altLang="ko-KR" sz="2800" dirty="0"/>
              <a:t>Binary Classification</a:t>
            </a:r>
          </a:p>
          <a:p>
            <a:pPr marL="342900" indent="-342900">
              <a:buFont typeface="Arial" panose="020B0604020202020204" pitchFamily="34" charset="0"/>
              <a:buChar char="•"/>
            </a:pPr>
            <a:r>
              <a:rPr lang="en-US" altLang="ko-KR" sz="2800" dirty="0"/>
              <a:t>Exploring Alternative Methods</a:t>
            </a:r>
          </a:p>
          <a:p>
            <a:pPr marL="342900" indent="-342900">
              <a:buFont typeface="Arial" panose="020B0604020202020204" pitchFamily="34" charset="0"/>
              <a:buChar char="•"/>
            </a:pPr>
            <a:r>
              <a:rPr lang="en-US" altLang="ko-KR" sz="2800" dirty="0"/>
              <a:t>Conclusion</a:t>
            </a:r>
          </a:p>
          <a:p>
            <a:endParaRPr lang="ko-KR" altLang="en-US" dirty="0"/>
          </a:p>
        </p:txBody>
      </p:sp>
    </p:spTree>
    <p:extLst>
      <p:ext uri="{BB962C8B-B14F-4D97-AF65-F5344CB8AC3E}">
        <p14:creationId xmlns:p14="http://schemas.microsoft.com/office/powerpoint/2010/main" val="210843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Back to the original algorithm</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800" b="1" dirty="0"/>
              <a:t>Now, we designed our code to…</a:t>
            </a:r>
            <a:endParaRPr lang="ko-KR" altLang="en-US" sz="2800" b="1" dirty="0"/>
          </a:p>
          <a:p>
            <a:pPr marL="0" indent="0">
              <a:buNone/>
            </a:pPr>
            <a:endParaRPr lang="en-US" altLang="ko-KR" dirty="0"/>
          </a:p>
          <a:p>
            <a:pPr>
              <a:spcBef>
                <a:spcPts val="0"/>
              </a:spcBef>
              <a:spcAft>
                <a:spcPts val="0"/>
              </a:spcAft>
              <a:buFont typeface="+mj-lt"/>
              <a:buAutoNum type="arabicPeriod"/>
            </a:pPr>
            <a:r>
              <a:rPr lang="en-US" altLang="ko-KR" dirty="0">
                <a:solidFill>
                  <a:srgbClr val="0E101A"/>
                </a:solidFill>
                <a:effectLst/>
              </a:rPr>
              <a:t>Performed template matching using the HOG features of both Waldo and Wilma templates and computed the locations with the highest similarity.</a:t>
            </a:r>
          </a:p>
          <a:p>
            <a:pPr>
              <a:spcBef>
                <a:spcPts val="0"/>
              </a:spcBef>
              <a:spcAft>
                <a:spcPts val="0"/>
              </a:spcAft>
              <a:buFont typeface="+mj-lt"/>
              <a:buAutoNum type="arabicPeriod"/>
            </a:pPr>
            <a:endParaRPr lang="en-US" altLang="ko-KR" dirty="0">
              <a:solidFill>
                <a:srgbClr val="0E101A"/>
              </a:solidFill>
              <a:effectLst/>
            </a:endParaRPr>
          </a:p>
          <a:p>
            <a:pPr>
              <a:spcBef>
                <a:spcPts val="0"/>
              </a:spcBef>
              <a:spcAft>
                <a:spcPts val="0"/>
              </a:spcAft>
              <a:buFont typeface="+mj-lt"/>
              <a:buAutoNum type="arabicPeriod"/>
            </a:pPr>
            <a:r>
              <a:rPr lang="en-US" altLang="ko-KR" dirty="0">
                <a:solidFill>
                  <a:srgbClr val="0E101A"/>
                </a:solidFill>
                <a:effectLst/>
              </a:rPr>
              <a:t>Extracted matched sub-images for both Waldo and Wilma, computed their HOG features, and calculated the difference between the HOG descriptors.</a:t>
            </a:r>
          </a:p>
          <a:p>
            <a:pPr>
              <a:spcBef>
                <a:spcPts val="0"/>
              </a:spcBef>
              <a:spcAft>
                <a:spcPts val="0"/>
              </a:spcAft>
              <a:buFont typeface="+mj-lt"/>
              <a:buAutoNum type="arabicPeriod"/>
            </a:pPr>
            <a:endParaRPr lang="en-US" altLang="ko-KR" dirty="0">
              <a:solidFill>
                <a:srgbClr val="0E101A"/>
              </a:solidFill>
              <a:effectLst/>
            </a:endParaRPr>
          </a:p>
          <a:p>
            <a:pPr>
              <a:spcBef>
                <a:spcPts val="0"/>
              </a:spcBef>
              <a:spcAft>
                <a:spcPts val="0"/>
              </a:spcAft>
              <a:buFont typeface="+mj-lt"/>
              <a:buAutoNum type="arabicPeriod"/>
            </a:pPr>
            <a:r>
              <a:rPr lang="en-US" altLang="ko-KR" dirty="0">
                <a:solidFill>
                  <a:srgbClr val="0E101A"/>
                </a:solidFill>
                <a:effectLst/>
              </a:rPr>
              <a:t>We classified the image as either Waldo or Wilma based on the more negligible difference between HOG descriptors.</a:t>
            </a:r>
          </a:p>
        </p:txBody>
      </p:sp>
    </p:spTree>
    <p:extLst>
      <p:ext uri="{BB962C8B-B14F-4D97-AF65-F5344CB8AC3E}">
        <p14:creationId xmlns:p14="http://schemas.microsoft.com/office/powerpoint/2010/main" val="25877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Back to the original algorithm</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2400" b="1" dirty="0"/>
              <a:t>Now, we designed our code to…</a:t>
            </a:r>
          </a:p>
          <a:p>
            <a:pPr marL="0" indent="0">
              <a:buNone/>
            </a:pPr>
            <a:endParaRPr lang="en-US" altLang="ko-KR" sz="2400" b="1" dirty="0"/>
          </a:p>
          <a:p>
            <a:pPr marL="0" indent="0">
              <a:buNone/>
            </a:pPr>
            <a:endParaRPr lang="en-US" altLang="ko-KR" sz="2400" b="1" dirty="0"/>
          </a:p>
          <a:p>
            <a:pPr marL="0" indent="0">
              <a:buNone/>
            </a:pPr>
            <a:endParaRPr lang="en-US" altLang="ko-KR" sz="2400" b="1" dirty="0"/>
          </a:p>
          <a:p>
            <a:pPr marL="0" indent="0">
              <a:buNone/>
            </a:pPr>
            <a:endParaRPr lang="en-US" altLang="ko-KR" sz="2400" b="1" dirty="0"/>
          </a:p>
          <a:p>
            <a:pPr marL="0" indent="0">
              <a:buNone/>
            </a:pPr>
            <a:endParaRPr lang="en-US" altLang="ko-KR" sz="2400" b="1" dirty="0"/>
          </a:p>
          <a:p>
            <a:pPr marL="0" indent="0">
              <a:buNone/>
            </a:pPr>
            <a:r>
              <a:rPr lang="en-US" altLang="ko-KR" sz="2400" b="1" dirty="0"/>
              <a:t>We used 240 images</a:t>
            </a:r>
            <a:endParaRPr lang="ko-KR" altLang="en-US" sz="2400" b="1" dirty="0"/>
          </a:p>
          <a:p>
            <a:pPr marL="0" indent="0">
              <a:buNone/>
            </a:pPr>
            <a:endParaRPr lang="ko-KR" altLang="en-US" sz="2800" b="1" dirty="0"/>
          </a:p>
          <a:p>
            <a:pPr marL="0" indent="0">
              <a:buNone/>
            </a:pPr>
            <a:endParaRPr lang="en-US" altLang="ko-KR" dirty="0"/>
          </a:p>
          <a:p>
            <a:pPr marL="0" indent="0">
              <a:buNone/>
            </a:pPr>
            <a:r>
              <a:rPr lang="en-US" altLang="ko-KR" b="1" dirty="0">
                <a:solidFill>
                  <a:srgbClr val="0E101A"/>
                </a:solidFill>
                <a:effectLst/>
              </a:rPr>
              <a:t>Our algorithm classified Wilma and Waldo image with the accuracy of 100%!</a:t>
            </a:r>
          </a:p>
          <a:p>
            <a:pPr marL="0" indent="0">
              <a:buNone/>
            </a:pPr>
            <a:endParaRPr lang="en-US" altLang="ko-KR" dirty="0"/>
          </a:p>
        </p:txBody>
      </p:sp>
      <p:pic>
        <p:nvPicPr>
          <p:cNvPr id="4" name="Picture 3">
            <a:extLst>
              <a:ext uri="{FF2B5EF4-FFF2-40B4-BE49-F238E27FC236}">
                <a16:creationId xmlns:a16="http://schemas.microsoft.com/office/drawing/2014/main" id="{0608BF5E-C4EB-AB1F-536F-425B84451007}"/>
              </a:ext>
            </a:extLst>
          </p:cNvPr>
          <p:cNvPicPr>
            <a:picLocks noChangeAspect="1"/>
          </p:cNvPicPr>
          <p:nvPr/>
        </p:nvPicPr>
        <p:blipFill>
          <a:blip r:embed="rId2"/>
          <a:stretch>
            <a:fillRect/>
          </a:stretch>
        </p:blipFill>
        <p:spPr>
          <a:xfrm>
            <a:off x="304800" y="1447800"/>
            <a:ext cx="4811731" cy="2714999"/>
          </a:xfrm>
          <a:prstGeom prst="rect">
            <a:avLst/>
          </a:prstGeom>
        </p:spPr>
      </p:pic>
      <p:pic>
        <p:nvPicPr>
          <p:cNvPr id="5" name="Picture 4">
            <a:extLst>
              <a:ext uri="{FF2B5EF4-FFF2-40B4-BE49-F238E27FC236}">
                <a16:creationId xmlns:a16="http://schemas.microsoft.com/office/drawing/2014/main" id="{15E30E3A-C316-4134-9172-6BE30C652897}"/>
              </a:ext>
            </a:extLst>
          </p:cNvPr>
          <p:cNvPicPr>
            <a:picLocks noChangeAspect="1"/>
          </p:cNvPicPr>
          <p:nvPr/>
        </p:nvPicPr>
        <p:blipFill>
          <a:blip r:embed="rId3"/>
          <a:stretch>
            <a:fillRect/>
          </a:stretch>
        </p:blipFill>
        <p:spPr>
          <a:xfrm>
            <a:off x="304800" y="4800600"/>
            <a:ext cx="3657600" cy="1091020"/>
          </a:xfrm>
          <a:prstGeom prst="rect">
            <a:avLst/>
          </a:prstGeom>
        </p:spPr>
      </p:pic>
    </p:spTree>
    <p:extLst>
      <p:ext uri="{BB962C8B-B14F-4D97-AF65-F5344CB8AC3E}">
        <p14:creationId xmlns:p14="http://schemas.microsoft.com/office/powerpoint/2010/main" val="120774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Conclusion</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sz="2400" b="1" dirty="0"/>
              <a:t>Why the original algorithm worked better?...</a:t>
            </a:r>
          </a:p>
          <a:p>
            <a:endParaRPr lang="en-US" dirty="0"/>
          </a:p>
          <a:p>
            <a:r>
              <a:rPr lang="en-US" dirty="0"/>
              <a:t>HOG captures the object's shape and edge information well,</a:t>
            </a:r>
            <a:br>
              <a:rPr lang="en-US" dirty="0"/>
            </a:br>
            <a:r>
              <a:rPr lang="en-US" dirty="0"/>
              <a:t>which is essential when identifying characters like Waldo and Wilma,</a:t>
            </a:r>
            <a:br>
              <a:rPr lang="en-US" dirty="0"/>
            </a:br>
            <a:r>
              <a:rPr lang="en-US" dirty="0"/>
              <a:t>who have distinct appearances.</a:t>
            </a:r>
          </a:p>
          <a:p>
            <a:endParaRPr lang="en-US" dirty="0"/>
          </a:p>
          <a:p>
            <a:r>
              <a:rPr lang="en-US" dirty="0"/>
              <a:t>Using a template-matching approach, the algorithm explicitly searches for the features present in the templates (Waldo and Wilma).</a:t>
            </a:r>
            <a:br>
              <a:rPr lang="en-US" dirty="0"/>
            </a:br>
            <a:r>
              <a:rPr lang="en-US" dirty="0"/>
              <a:t>This allows the algorithm to focus on the most relevant information for the classification task, making it more accurate than methods that need to learn the relevant features from scratch.</a:t>
            </a:r>
          </a:p>
          <a:p>
            <a:endParaRPr lang="en-US" dirty="0"/>
          </a:p>
        </p:txBody>
      </p:sp>
      <p:pic>
        <p:nvPicPr>
          <p:cNvPr id="4" name="Picture 3">
            <a:extLst>
              <a:ext uri="{FF2B5EF4-FFF2-40B4-BE49-F238E27FC236}">
                <a16:creationId xmlns:a16="http://schemas.microsoft.com/office/drawing/2014/main" id="{F0E808EC-E2D6-D01E-6BA2-CC60CF33A594}"/>
              </a:ext>
            </a:extLst>
          </p:cNvPr>
          <p:cNvPicPr>
            <a:picLocks noChangeAspect="1"/>
          </p:cNvPicPr>
          <p:nvPr/>
        </p:nvPicPr>
        <p:blipFill>
          <a:blip r:embed="rId2"/>
          <a:stretch>
            <a:fillRect/>
          </a:stretch>
        </p:blipFill>
        <p:spPr>
          <a:xfrm>
            <a:off x="7696200" y="762000"/>
            <a:ext cx="923751" cy="1295400"/>
          </a:xfrm>
          <a:prstGeom prst="rect">
            <a:avLst/>
          </a:prstGeom>
        </p:spPr>
      </p:pic>
    </p:spTree>
    <p:extLst>
      <p:ext uri="{BB962C8B-B14F-4D97-AF65-F5344CB8AC3E}">
        <p14:creationId xmlns:p14="http://schemas.microsoft.com/office/powerpoint/2010/main" val="2313502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Conclusion</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sz="2400" b="1" dirty="0"/>
              <a:t>Why the original algorithm worked better?...</a:t>
            </a:r>
          </a:p>
          <a:p>
            <a:endParaRPr lang="en-US" dirty="0"/>
          </a:p>
          <a:p>
            <a:r>
              <a:rPr lang="en-US" dirty="0"/>
              <a:t>Because our dataset is relatively small,</a:t>
            </a:r>
            <a:br>
              <a:rPr lang="en-US" dirty="0"/>
            </a:br>
            <a:r>
              <a:rPr lang="en-US" dirty="0"/>
              <a:t>more is needed to effectively train a CNN,</a:t>
            </a:r>
            <a:br>
              <a:rPr lang="en-US" dirty="0"/>
            </a:br>
            <a:r>
              <a:rPr lang="en-US" dirty="0"/>
              <a:t>which usually requires large amounts of data to achieve high performance.</a:t>
            </a:r>
          </a:p>
          <a:p>
            <a:endParaRPr lang="en-US" dirty="0"/>
          </a:p>
          <a:p>
            <a:r>
              <a:rPr lang="en-US" dirty="0"/>
              <a:t>HOG and template matching can work better in such cases, as they rely on hand-crafted features that are already known to be effective in detecting the target objects.</a:t>
            </a:r>
          </a:p>
          <a:p>
            <a:endParaRPr lang="en-US" dirty="0"/>
          </a:p>
        </p:txBody>
      </p:sp>
      <p:pic>
        <p:nvPicPr>
          <p:cNvPr id="4" name="Picture 3">
            <a:extLst>
              <a:ext uri="{FF2B5EF4-FFF2-40B4-BE49-F238E27FC236}">
                <a16:creationId xmlns:a16="http://schemas.microsoft.com/office/drawing/2014/main" id="{F0E808EC-E2D6-D01E-6BA2-CC60CF33A594}"/>
              </a:ext>
            </a:extLst>
          </p:cNvPr>
          <p:cNvPicPr>
            <a:picLocks noChangeAspect="1"/>
          </p:cNvPicPr>
          <p:nvPr/>
        </p:nvPicPr>
        <p:blipFill>
          <a:blip r:embed="rId2"/>
          <a:stretch>
            <a:fillRect/>
          </a:stretch>
        </p:blipFill>
        <p:spPr>
          <a:xfrm>
            <a:off x="7696200" y="762000"/>
            <a:ext cx="923751" cy="1295400"/>
          </a:xfrm>
          <a:prstGeom prst="rect">
            <a:avLst/>
          </a:prstGeom>
        </p:spPr>
      </p:pic>
    </p:spTree>
    <p:extLst>
      <p:ext uri="{BB962C8B-B14F-4D97-AF65-F5344CB8AC3E}">
        <p14:creationId xmlns:p14="http://schemas.microsoft.com/office/powerpoint/2010/main" val="387029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Conclusion</a:t>
            </a:r>
            <a:endParaRPr lang="ko-KR" altLang="en-US"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sz="2400" b="1" dirty="0"/>
              <a:t>Why the original algorithm worked better?...</a:t>
            </a:r>
          </a:p>
          <a:p>
            <a:endParaRPr lang="en-US" dirty="0"/>
          </a:p>
          <a:p>
            <a:r>
              <a:rPr lang="en-US" altLang="ko-KR" dirty="0"/>
              <a:t>Our best model was using</a:t>
            </a:r>
            <a:br>
              <a:rPr lang="en-US" altLang="ko-KR" dirty="0"/>
            </a:br>
            <a:r>
              <a:rPr lang="en-US" altLang="ko-KR" dirty="0"/>
              <a:t>HOG feature extraction with l2 norm</a:t>
            </a:r>
            <a:br>
              <a:rPr lang="en-US" altLang="ko-KR" dirty="0"/>
            </a:br>
            <a:r>
              <a:rPr lang="en-US" altLang="ko-KR" dirty="0"/>
              <a:t>to find the difference + Binary classification.</a:t>
            </a:r>
          </a:p>
          <a:p>
            <a:endParaRPr lang="en-US" altLang="ko-KR" dirty="0"/>
          </a:p>
          <a:p>
            <a:r>
              <a:rPr lang="en-US" altLang="ko-KR" dirty="0"/>
              <a:t>Other classification combined difference method, but they didn’t work well with low accuracy. </a:t>
            </a:r>
          </a:p>
          <a:p>
            <a:endParaRPr lang="en-US" dirty="0"/>
          </a:p>
        </p:txBody>
      </p:sp>
      <p:pic>
        <p:nvPicPr>
          <p:cNvPr id="4" name="Picture 3">
            <a:extLst>
              <a:ext uri="{FF2B5EF4-FFF2-40B4-BE49-F238E27FC236}">
                <a16:creationId xmlns:a16="http://schemas.microsoft.com/office/drawing/2014/main" id="{F0E808EC-E2D6-D01E-6BA2-CC60CF33A594}"/>
              </a:ext>
            </a:extLst>
          </p:cNvPr>
          <p:cNvPicPr>
            <a:picLocks noChangeAspect="1"/>
          </p:cNvPicPr>
          <p:nvPr/>
        </p:nvPicPr>
        <p:blipFill>
          <a:blip r:embed="rId2"/>
          <a:stretch>
            <a:fillRect/>
          </a:stretch>
        </p:blipFill>
        <p:spPr>
          <a:xfrm>
            <a:off x="7696200" y="762000"/>
            <a:ext cx="923751" cy="1295400"/>
          </a:xfrm>
          <a:prstGeom prst="rect">
            <a:avLst/>
          </a:prstGeom>
        </p:spPr>
      </p:pic>
    </p:spTree>
    <p:extLst>
      <p:ext uri="{BB962C8B-B14F-4D97-AF65-F5344CB8AC3E}">
        <p14:creationId xmlns:p14="http://schemas.microsoft.com/office/powerpoint/2010/main" val="2960368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Thank you for listening!</a:t>
            </a:r>
            <a:endParaRPr lang="ko-KR" altLang="en-US" dirty="0"/>
          </a:p>
        </p:txBody>
      </p:sp>
      <p:pic>
        <p:nvPicPr>
          <p:cNvPr id="6" name="Picture 5">
            <a:extLst>
              <a:ext uri="{FF2B5EF4-FFF2-40B4-BE49-F238E27FC236}">
                <a16:creationId xmlns:a16="http://schemas.microsoft.com/office/drawing/2014/main" id="{DAC69F91-CC2C-8A82-BF84-DC69C608C067}"/>
              </a:ext>
            </a:extLst>
          </p:cNvPr>
          <p:cNvPicPr>
            <a:picLocks noChangeAspect="1"/>
          </p:cNvPicPr>
          <p:nvPr/>
        </p:nvPicPr>
        <p:blipFill>
          <a:blip r:embed="rId2"/>
          <a:stretch>
            <a:fillRect/>
          </a:stretch>
        </p:blipFill>
        <p:spPr>
          <a:xfrm>
            <a:off x="3043324" y="1219200"/>
            <a:ext cx="3057351" cy="4287403"/>
          </a:xfrm>
          <a:prstGeom prst="rect">
            <a:avLst/>
          </a:prstGeom>
        </p:spPr>
      </p:pic>
    </p:spTree>
    <p:extLst>
      <p:ext uri="{BB962C8B-B14F-4D97-AF65-F5344CB8AC3E}">
        <p14:creationId xmlns:p14="http://schemas.microsoft.com/office/powerpoint/2010/main" val="347190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b="1" dirty="0"/>
              <a:t>Why we chose the "Finding Waldo" topic</a:t>
            </a:r>
            <a:endParaRPr lang="ko-KR" altLang="en-US" b="1" dirty="0"/>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457200" indent="-457200">
              <a:buFont typeface="+mj-lt"/>
              <a:buAutoNum type="arabicPeriod"/>
            </a:pPr>
            <a:r>
              <a:rPr lang="en-US" altLang="ko-KR" dirty="0"/>
              <a:t>First, it presents a fun and engaging way to demonstrate the power of machine learning algorithms in solving real-world pattern recognition problems.</a:t>
            </a:r>
          </a:p>
          <a:p>
            <a:pPr marL="457200" indent="-457200">
              <a:buFont typeface="+mj-lt"/>
              <a:buAutoNum type="arabicPeriod"/>
            </a:pPr>
            <a:endParaRPr lang="en-US" altLang="ko-KR" dirty="0"/>
          </a:p>
          <a:p>
            <a:pPr marL="457200" indent="-457200">
              <a:buFont typeface="+mj-lt"/>
              <a:buAutoNum type="arabicPeriod"/>
            </a:pPr>
            <a:r>
              <a:rPr lang="en-US" altLang="ko-KR" dirty="0"/>
              <a:t>Second, finding Waldo in a crowded scene resembles common challenges in computer vision, such as object detection and recognition, making it an excellent test case for exploring various machine-learning techniques. </a:t>
            </a:r>
          </a:p>
          <a:p>
            <a:pPr marL="457200" indent="-457200">
              <a:buFont typeface="+mj-lt"/>
              <a:buAutoNum type="arabicPeriod"/>
            </a:pPr>
            <a:endParaRPr lang="en-US" altLang="ko-KR" dirty="0"/>
          </a:p>
          <a:p>
            <a:pPr marL="457200" indent="-457200">
              <a:buFont typeface="+mj-lt"/>
              <a:buAutoNum type="arabicPeriod"/>
            </a:pPr>
            <a:r>
              <a:rPr lang="en-US" altLang="ko-KR" dirty="0"/>
              <a:t>Lastly, the popularity of the "Where's Waldo?" series generates interest and accessibility for a broad audience, allowing us to showcase the potential of machine learning in a relatable and entertaining context.</a:t>
            </a:r>
          </a:p>
          <a:p>
            <a:pPr marL="457200" indent="-457200">
              <a:buFont typeface="+mj-lt"/>
              <a:buAutoNum type="arabicPeriod"/>
            </a:pPr>
            <a:endParaRPr lang="ko-KR" altLang="en-US" dirty="0"/>
          </a:p>
        </p:txBody>
      </p:sp>
    </p:spTree>
    <p:extLst>
      <p:ext uri="{BB962C8B-B14F-4D97-AF65-F5344CB8AC3E}">
        <p14:creationId xmlns:p14="http://schemas.microsoft.com/office/powerpoint/2010/main" val="4095211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dirty="0"/>
              <a:t>Dataset – Waldo and Wilma Dataset</a:t>
            </a:r>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algn="l" fontAlgn="base"/>
            <a:r>
              <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The objective of the game is to find Waldo in a busy and chaotic scene filled with various characters and objects.</a:t>
            </a:r>
          </a:p>
          <a:p>
            <a:pPr algn="l" fontAlgn="base"/>
            <a:endPar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It IS challenging and time-consuming.</a:t>
            </a:r>
          </a:p>
          <a:p>
            <a:pPr algn="l" fontAlgn="base"/>
            <a:endParaRPr lang="en-US" altLang="ko-KR"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The complexity of the scene and the similar appearance of the characters make it difficult to locate Waldo.</a:t>
            </a:r>
          </a:p>
          <a:p>
            <a:pPr algn="l" fontAlgn="base"/>
            <a:endPar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The dataset consists of 10000 images (5000 images with dimensions 350x500 and 5000 with dimensions 224x224) and the 2 characters (Waldo and </a:t>
            </a:r>
            <a:r>
              <a:rPr lang="en-US" altLang="ko-KR" b="0" i="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Willma</a:t>
            </a:r>
            <a:r>
              <a:rPr lang="en-US" altLang="ko-KR"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which are required to find in the images</a:t>
            </a:r>
            <a:endParaRPr lang="en-US" altLang="ko-KR" dirty="0">
              <a:solidFill>
                <a:srgbClr val="3C4043"/>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90E676D-845E-A661-9DBF-C95826507DC2}"/>
              </a:ext>
            </a:extLst>
          </p:cNvPr>
          <p:cNvSpPr txBox="1"/>
          <p:nvPr/>
        </p:nvSpPr>
        <p:spPr>
          <a:xfrm>
            <a:off x="3850642" y="6172200"/>
            <a:ext cx="5105400" cy="307777"/>
          </a:xfrm>
          <a:prstGeom prst="rect">
            <a:avLst/>
          </a:prstGeom>
          <a:noFill/>
        </p:spPr>
        <p:txBody>
          <a:bodyPr wrap="square">
            <a:spAutoFit/>
          </a:bodyPr>
          <a:lstStyle/>
          <a:p>
            <a:pPr algn="l"/>
            <a:r>
              <a:rPr lang="en-US" altLang="ko-KR" sz="1400" dirty="0"/>
              <a:t>https://www.kaggle.com/datasets/sheshngupta/waldowilma</a:t>
            </a:r>
            <a:endParaRPr lang="ko-KR" altLang="en-US" sz="1400" dirty="0"/>
          </a:p>
        </p:txBody>
      </p:sp>
    </p:spTree>
    <p:extLst>
      <p:ext uri="{BB962C8B-B14F-4D97-AF65-F5344CB8AC3E}">
        <p14:creationId xmlns:p14="http://schemas.microsoft.com/office/powerpoint/2010/main" val="29842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b="1" dirty="0"/>
              <a:t> Principal Component Analysis (PCA)</a:t>
            </a:r>
            <a:endParaRPr lang="ko-KR" altLang="en-US" b="1" dirty="0"/>
          </a:p>
        </p:txBody>
      </p:sp>
      <p:sp>
        <p:nvSpPr>
          <p:cNvPr id="4" name="Content Placeholder 3">
            <a:extLst>
              <a:ext uri="{FF2B5EF4-FFF2-40B4-BE49-F238E27FC236}">
                <a16:creationId xmlns:a16="http://schemas.microsoft.com/office/drawing/2014/main" id="{442F8C58-C43F-A112-BD6A-F2389D4CEDA1}"/>
              </a:ext>
            </a:extLst>
          </p:cNvPr>
          <p:cNvSpPr>
            <a:spLocks noGrp="1"/>
          </p:cNvSpPr>
          <p:nvPr>
            <p:ph idx="1"/>
          </p:nvPr>
        </p:nvSpPr>
        <p:spPr/>
        <p:txBody>
          <a:bodyPr/>
          <a:lstStyle/>
          <a:p>
            <a:pPr marL="0" indent="0">
              <a:buNone/>
            </a:pPr>
            <a:r>
              <a:rPr lang="en-US" altLang="ko-KR" sz="2800" b="1" dirty="0"/>
              <a:t>PCA method didn’t work well…</a:t>
            </a:r>
            <a:endParaRPr lang="ko-KR" altLang="en-US" sz="2800" b="1" dirty="0"/>
          </a:p>
          <a:p>
            <a:endParaRPr lang="en-US" altLang="ko-KR" dirty="0">
              <a:latin typeface="Calibri" panose="020F0502020204030204" pitchFamily="34" charset="0"/>
              <a:ea typeface="Calibri" panose="020F0502020204030204" pitchFamily="34" charset="0"/>
              <a:cs typeface="Calibri" panose="020F0502020204030204" pitchFamily="34" charset="0"/>
            </a:endParaRPr>
          </a:p>
          <a:p>
            <a:r>
              <a:rPr lang="en-US" altLang="ko-KR" dirty="0">
                <a:latin typeface="Calibri" panose="020F0502020204030204" pitchFamily="34" charset="0"/>
                <a:ea typeface="Calibri" panose="020F0502020204030204" pitchFamily="34" charset="0"/>
                <a:cs typeface="Calibri" panose="020F0502020204030204" pitchFamily="34" charset="0"/>
              </a:rPr>
              <a:t>PCA, or Principal Component Analysis,</a:t>
            </a:r>
          </a:p>
          <a:p>
            <a:r>
              <a:rPr lang="en-US" altLang="ko-KR" dirty="0">
                <a:latin typeface="Calibri" panose="020F0502020204030204" pitchFamily="34" charset="0"/>
                <a:ea typeface="Calibri" panose="020F0502020204030204" pitchFamily="34" charset="0"/>
                <a:cs typeface="Calibri" panose="020F0502020204030204" pitchFamily="34" charset="0"/>
              </a:rPr>
              <a:t>is a </a:t>
            </a:r>
            <a:r>
              <a:rPr lang="en-US" altLang="ko-KR" b="1" dirty="0">
                <a:latin typeface="Calibri" panose="020F0502020204030204" pitchFamily="34" charset="0"/>
                <a:ea typeface="Calibri" panose="020F0502020204030204" pitchFamily="34" charset="0"/>
                <a:cs typeface="Calibri" panose="020F0502020204030204" pitchFamily="34" charset="0"/>
              </a:rPr>
              <a:t>dimensionality reduction technique</a:t>
            </a:r>
            <a:r>
              <a:rPr lang="en-US" altLang="ko-KR" dirty="0">
                <a:latin typeface="Calibri" panose="020F0502020204030204" pitchFamily="34" charset="0"/>
                <a:ea typeface="Calibri" panose="020F0502020204030204" pitchFamily="34" charset="0"/>
                <a:cs typeface="Calibri" panose="020F0502020204030204" pitchFamily="34" charset="0"/>
              </a:rPr>
              <a:t> commonly  used in machine learning and data analysis. </a:t>
            </a:r>
          </a:p>
          <a:p>
            <a:r>
              <a:rPr lang="en-US" altLang="ko-KR" dirty="0">
                <a:latin typeface="Calibri" panose="020F0502020204030204" pitchFamily="34" charset="0"/>
                <a:ea typeface="Calibri" panose="020F0502020204030204" pitchFamily="34" charset="0"/>
                <a:cs typeface="Calibri" panose="020F0502020204030204" pitchFamily="34" charset="0"/>
              </a:rPr>
              <a:t>The main idea is to </a:t>
            </a:r>
            <a:r>
              <a:rPr lang="en-US" altLang="ko-KR" b="1" dirty="0">
                <a:latin typeface="Calibri" panose="020F0502020204030204" pitchFamily="34" charset="0"/>
                <a:ea typeface="Calibri" panose="020F0502020204030204" pitchFamily="34" charset="0"/>
                <a:cs typeface="Calibri" panose="020F0502020204030204" pitchFamily="34" charset="0"/>
              </a:rPr>
              <a:t>transform the original high-dimensional data</a:t>
            </a:r>
            <a:br>
              <a:rPr lang="en-US" altLang="ko-KR" b="1" dirty="0">
                <a:latin typeface="Calibri" panose="020F0502020204030204" pitchFamily="34" charset="0"/>
                <a:ea typeface="Calibri" panose="020F0502020204030204" pitchFamily="34" charset="0"/>
                <a:cs typeface="Calibri" panose="020F0502020204030204" pitchFamily="34" charset="0"/>
              </a:rPr>
            </a:br>
            <a:r>
              <a:rPr lang="en-US" altLang="ko-KR" dirty="0">
                <a:latin typeface="Calibri" panose="020F0502020204030204" pitchFamily="34" charset="0"/>
                <a:ea typeface="Calibri" panose="020F0502020204030204" pitchFamily="34" charset="0"/>
                <a:cs typeface="Calibri" panose="020F0502020204030204" pitchFamily="34" charset="0"/>
              </a:rPr>
              <a:t> into </a:t>
            </a:r>
            <a:r>
              <a:rPr lang="en-US" altLang="ko-KR" b="1" dirty="0">
                <a:latin typeface="Calibri" panose="020F0502020204030204" pitchFamily="34" charset="0"/>
                <a:ea typeface="Calibri" panose="020F0502020204030204" pitchFamily="34" charset="0"/>
                <a:cs typeface="Calibri" panose="020F0502020204030204" pitchFamily="34" charset="0"/>
              </a:rPr>
              <a:t>a lower-dimensional space</a:t>
            </a:r>
            <a:r>
              <a:rPr lang="en-US" altLang="ko-KR" dirty="0">
                <a:latin typeface="Calibri" panose="020F0502020204030204" pitchFamily="34" charset="0"/>
                <a:ea typeface="Calibri" panose="020F0502020204030204" pitchFamily="34" charset="0"/>
                <a:cs typeface="Calibri" panose="020F0502020204030204" pitchFamily="34" charset="0"/>
              </a:rPr>
              <a:t> while </a:t>
            </a:r>
            <a:r>
              <a:rPr lang="en-US" altLang="ko-KR" b="1" dirty="0">
                <a:latin typeface="Calibri" panose="020F0502020204030204" pitchFamily="34" charset="0"/>
                <a:ea typeface="Calibri" panose="020F0502020204030204" pitchFamily="34" charset="0"/>
                <a:cs typeface="Calibri" panose="020F0502020204030204" pitchFamily="34" charset="0"/>
              </a:rPr>
              <a:t>preserving most of the data's information </a:t>
            </a:r>
            <a:r>
              <a:rPr lang="en-US" altLang="ko-KR" dirty="0">
                <a:latin typeface="Calibri" panose="020F0502020204030204" pitchFamily="34" charset="0"/>
                <a:ea typeface="Calibri" panose="020F0502020204030204" pitchFamily="34" charset="0"/>
                <a:cs typeface="Calibri" panose="020F0502020204030204" pitchFamily="34" charset="0"/>
              </a:rPr>
              <a:t>(i.e., variance).</a:t>
            </a:r>
          </a:p>
          <a:p>
            <a:r>
              <a:rPr lang="en-US" altLang="ko-KR" dirty="0">
                <a:latin typeface="Calibri" panose="020F0502020204030204" pitchFamily="34" charset="0"/>
                <a:ea typeface="Calibri" panose="020F0502020204030204" pitchFamily="34" charset="0"/>
                <a:cs typeface="Calibri" panose="020F0502020204030204" pitchFamily="34" charset="0"/>
              </a:rPr>
              <a:t>The new dimensions, called principal components, are linear combinations of the original features and are orthogonal to each other.</a:t>
            </a:r>
            <a:endParaRPr lang="ko-KR" altLang="en-US" dirty="0">
              <a:latin typeface="Calibri" panose="020F0502020204030204" pitchFamily="34" charset="0"/>
              <a:cs typeface="Calibri" panose="020F0502020204030204" pitchFamily="34" charset="0"/>
            </a:endParaRPr>
          </a:p>
          <a:p>
            <a:endParaRPr lang="ko-KR" altLang="en-US" dirty="0"/>
          </a:p>
        </p:txBody>
      </p:sp>
      <p:pic>
        <p:nvPicPr>
          <p:cNvPr id="5" name="Picture 2">
            <a:extLst>
              <a:ext uri="{FF2B5EF4-FFF2-40B4-BE49-F238E27FC236}">
                <a16:creationId xmlns:a16="http://schemas.microsoft.com/office/drawing/2014/main" id="{81BEA338-CBD8-0905-88B8-F8E2C75F7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762000"/>
            <a:ext cx="3748056"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0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b="1" dirty="0"/>
              <a:t> Principal Component Analysis (PCA)</a:t>
            </a:r>
            <a:endParaRPr lang="ko-KR" altLang="en-US" b="1" dirty="0"/>
          </a:p>
        </p:txBody>
      </p:sp>
      <p:sp>
        <p:nvSpPr>
          <p:cNvPr id="4" name="Content Placeholder 3">
            <a:extLst>
              <a:ext uri="{FF2B5EF4-FFF2-40B4-BE49-F238E27FC236}">
                <a16:creationId xmlns:a16="http://schemas.microsoft.com/office/drawing/2014/main" id="{442F8C58-C43F-A112-BD6A-F2389D4CEDA1}"/>
              </a:ext>
            </a:extLst>
          </p:cNvPr>
          <p:cNvSpPr>
            <a:spLocks noGrp="1"/>
          </p:cNvSpPr>
          <p:nvPr>
            <p:ph idx="1"/>
          </p:nvPr>
        </p:nvSpPr>
        <p:spPr/>
        <p:txBody>
          <a:bodyPr/>
          <a:lstStyle/>
          <a:p>
            <a:pPr marL="0" indent="0">
              <a:buNone/>
            </a:pPr>
            <a:r>
              <a:rPr lang="en-US" altLang="ko-KR" sz="2400" b="1" dirty="0"/>
              <a:t>Inappropriate for object detection</a:t>
            </a:r>
            <a:endParaRPr lang="ko-KR" altLang="en-US" sz="2400" b="1" dirty="0"/>
          </a:p>
          <a:p>
            <a:endParaRPr lang="en-US" altLang="ko-KR" dirty="0">
              <a:latin typeface="Calibri" panose="020F0502020204030204" pitchFamily="34" charset="0"/>
              <a:ea typeface="Calibri" panose="020F0502020204030204" pitchFamily="34" charset="0"/>
              <a:cs typeface="Calibri" panose="020F0502020204030204" pitchFamily="34" charset="0"/>
            </a:endParaRPr>
          </a:p>
          <a:p>
            <a:r>
              <a:rPr lang="en-US" altLang="ko-KR" sz="2000" dirty="0">
                <a:latin typeface="Calibri" panose="020F0502020204030204" pitchFamily="34" charset="0"/>
                <a:ea typeface="Calibri" panose="020F0502020204030204" pitchFamily="34" charset="0"/>
                <a:cs typeface="Calibri" panose="020F0502020204030204" pitchFamily="34" charset="0"/>
              </a:rPr>
              <a:t>PCA is a dimensionality reduction technique primarily used for compressing data and reducing noise.</a:t>
            </a:r>
          </a:p>
          <a:p>
            <a:r>
              <a:rPr lang="en-US" altLang="ko-KR" sz="2000" dirty="0">
                <a:latin typeface="Calibri" panose="020F0502020204030204" pitchFamily="34" charset="0"/>
                <a:ea typeface="Calibri" panose="020F0502020204030204" pitchFamily="34" charset="0"/>
                <a:cs typeface="Calibri" panose="020F0502020204030204" pitchFamily="34" charset="0"/>
              </a:rPr>
              <a:t>It is </a:t>
            </a:r>
            <a:r>
              <a:rPr lang="en-US" altLang="ko-KR" sz="2000" b="1" dirty="0">
                <a:latin typeface="Calibri" panose="020F0502020204030204" pitchFamily="34" charset="0"/>
                <a:ea typeface="Calibri" panose="020F0502020204030204" pitchFamily="34" charset="0"/>
                <a:cs typeface="Calibri" panose="020F0502020204030204" pitchFamily="34" charset="0"/>
              </a:rPr>
              <a:t>not designed for object detection tasks</a:t>
            </a:r>
            <a:r>
              <a:rPr lang="en-US" altLang="ko-KR" sz="2000" dirty="0">
                <a:latin typeface="Calibri" panose="020F0502020204030204" pitchFamily="34" charset="0"/>
                <a:ea typeface="Calibri" panose="020F0502020204030204" pitchFamily="34" charset="0"/>
                <a:cs typeface="Calibri" panose="020F0502020204030204" pitchFamily="34" charset="0"/>
              </a:rPr>
              <a:t> like finding Waldo, which require the identification of specific patterns and features in the image.</a:t>
            </a:r>
          </a:p>
          <a:p>
            <a:r>
              <a:rPr lang="en-US" altLang="ko-KR" sz="2000" dirty="0">
                <a:latin typeface="Calibri" panose="020F0502020204030204" pitchFamily="34" charset="0"/>
                <a:ea typeface="Calibri" panose="020F0502020204030204" pitchFamily="34" charset="0"/>
                <a:cs typeface="Calibri" panose="020F0502020204030204" pitchFamily="34" charset="0"/>
              </a:rPr>
              <a:t>As a result, the PCA-transformed images might not contain the information needed for successful detection.</a:t>
            </a:r>
            <a:endParaRPr lang="ko-KR" altLang="en-US" sz="2000" dirty="0">
              <a:latin typeface="Calibri" panose="020F0502020204030204" pitchFamily="34" charset="0"/>
              <a:cs typeface="Calibri" panose="020F0502020204030204" pitchFamily="34" charset="0"/>
            </a:endParaRPr>
          </a:p>
          <a:p>
            <a:endParaRPr lang="ko-KR" altLang="en-US" dirty="0"/>
          </a:p>
        </p:txBody>
      </p:sp>
      <p:pic>
        <p:nvPicPr>
          <p:cNvPr id="5" name="Picture 2">
            <a:extLst>
              <a:ext uri="{FF2B5EF4-FFF2-40B4-BE49-F238E27FC236}">
                <a16:creationId xmlns:a16="http://schemas.microsoft.com/office/drawing/2014/main" id="{81BEA338-CBD8-0905-88B8-F8E2C75F7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762000"/>
            <a:ext cx="3748056"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2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K-means Clustering</a:t>
            </a:r>
            <a:endParaRPr lang="ko-KR" altLang="en-US" dirty="0"/>
          </a:p>
        </p:txBody>
      </p:sp>
      <p:pic>
        <p:nvPicPr>
          <p:cNvPr id="5" name="Picture 2">
            <a:extLst>
              <a:ext uri="{FF2B5EF4-FFF2-40B4-BE49-F238E27FC236}">
                <a16:creationId xmlns:a16="http://schemas.microsoft.com/office/drawing/2014/main" id="{2190B175-7056-EBC8-F2FB-0B347AA36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944560"/>
            <a:ext cx="5018126" cy="245624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E678EF96-C3FD-FE67-BC3C-9A4699A5A94D}"/>
              </a:ext>
            </a:extLst>
          </p:cNvPr>
          <p:cNvSpPr>
            <a:spLocks noGrp="1"/>
          </p:cNvSpPr>
          <p:nvPr>
            <p:ph idx="1"/>
          </p:nvPr>
        </p:nvSpPr>
        <p:spPr>
          <a:xfrm>
            <a:off x="304800" y="914400"/>
            <a:ext cx="8534400" cy="5486400"/>
          </a:xfrm>
        </p:spPr>
        <p:txBody>
          <a:bodyPr/>
          <a:lstStyle/>
          <a:p>
            <a:pPr marL="0" indent="0">
              <a:buNone/>
            </a:pPr>
            <a:r>
              <a:rPr lang="en-US" altLang="ko-KR" sz="2400" b="1" dirty="0"/>
              <a:t>K-mean clustering didn’t work well…</a:t>
            </a:r>
          </a:p>
          <a:p>
            <a:endParaRPr lang="en-US" altLang="ko-KR" dirty="0">
              <a:latin typeface="Calibri" panose="020F0502020204030204" pitchFamily="34" charset="0"/>
              <a:ea typeface="Calibri" panose="020F0502020204030204" pitchFamily="34" charset="0"/>
              <a:cs typeface="Calibri" panose="020F0502020204030204" pitchFamily="34" charset="0"/>
            </a:endParaRPr>
          </a:p>
          <a:p>
            <a:r>
              <a:rPr lang="en-US" altLang="ko-KR" sz="2000" dirty="0">
                <a:latin typeface="Calibri" panose="020F0502020204030204" pitchFamily="34" charset="0"/>
                <a:ea typeface="Calibri" panose="020F0502020204030204" pitchFamily="34" charset="0"/>
                <a:cs typeface="Calibri" panose="020F0502020204030204" pitchFamily="34" charset="0"/>
              </a:rPr>
              <a:t>K-means clustering is an unsupervised machine learning algorithm</a:t>
            </a:r>
            <a:endParaRPr lang="en-US" altLang="ko-KR" dirty="0">
              <a:latin typeface="Calibri" panose="020F0502020204030204" pitchFamily="34" charset="0"/>
              <a:ea typeface="Calibri" panose="020F0502020204030204" pitchFamily="34" charset="0"/>
              <a:cs typeface="Calibri" panose="020F0502020204030204" pitchFamily="34" charset="0"/>
            </a:endParaRPr>
          </a:p>
          <a:p>
            <a:r>
              <a:rPr lang="en-US" altLang="ko-KR" sz="2000" dirty="0">
                <a:latin typeface="Calibri" panose="020F0502020204030204" pitchFamily="34" charset="0"/>
                <a:ea typeface="Calibri" panose="020F0502020204030204" pitchFamily="34" charset="0"/>
                <a:cs typeface="Calibri" panose="020F0502020204030204" pitchFamily="34" charset="0"/>
              </a:rPr>
              <a:t>Used to partition data points into a specified number of clusters (k) based on their similarity.</a:t>
            </a:r>
          </a:p>
          <a:p>
            <a:endParaRPr lang="en-US" altLang="ko-KR" dirty="0"/>
          </a:p>
        </p:txBody>
      </p:sp>
    </p:spTree>
    <p:extLst>
      <p:ext uri="{BB962C8B-B14F-4D97-AF65-F5344CB8AC3E}">
        <p14:creationId xmlns:p14="http://schemas.microsoft.com/office/powerpoint/2010/main" val="163465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altLang="ko-KR" dirty="0"/>
              <a:t>K-means Clustering</a:t>
            </a:r>
            <a:endParaRPr lang="ko-KR" altLang="en-US" dirty="0"/>
          </a:p>
        </p:txBody>
      </p:sp>
      <p:pic>
        <p:nvPicPr>
          <p:cNvPr id="5" name="Picture 2">
            <a:extLst>
              <a:ext uri="{FF2B5EF4-FFF2-40B4-BE49-F238E27FC236}">
                <a16:creationId xmlns:a16="http://schemas.microsoft.com/office/drawing/2014/main" id="{2190B175-7056-EBC8-F2FB-0B347AA36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944560"/>
            <a:ext cx="5018126" cy="245624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E678EF96-C3FD-FE67-BC3C-9A4699A5A94D}"/>
              </a:ext>
            </a:extLst>
          </p:cNvPr>
          <p:cNvSpPr>
            <a:spLocks noGrp="1"/>
          </p:cNvSpPr>
          <p:nvPr>
            <p:ph idx="1"/>
          </p:nvPr>
        </p:nvSpPr>
        <p:spPr>
          <a:xfrm>
            <a:off x="304800" y="914400"/>
            <a:ext cx="8534400" cy="5486400"/>
          </a:xfrm>
        </p:spPr>
        <p:txBody>
          <a:bodyPr/>
          <a:lstStyle/>
          <a:p>
            <a:pPr marL="0" indent="0">
              <a:buNone/>
            </a:pPr>
            <a:r>
              <a:rPr lang="en-US" altLang="ko-KR" sz="2400" b="1" dirty="0"/>
              <a:t>Assumes equal-sized clusters</a:t>
            </a:r>
          </a:p>
          <a:p>
            <a:endParaRPr lang="en-US" altLang="ko-KR" dirty="0">
              <a:latin typeface="Calibri" panose="020F0502020204030204" pitchFamily="34" charset="0"/>
              <a:ea typeface="Calibri" panose="020F0502020204030204" pitchFamily="34" charset="0"/>
              <a:cs typeface="Calibri" panose="020F0502020204030204" pitchFamily="34" charset="0"/>
            </a:endParaRPr>
          </a:p>
          <a:p>
            <a:r>
              <a:rPr lang="en-US" altLang="ko-KR" sz="2000" dirty="0">
                <a:latin typeface="Calibri" panose="020F0502020204030204" pitchFamily="34" charset="0"/>
                <a:ea typeface="Calibri" panose="020F0502020204030204" pitchFamily="34" charset="0"/>
                <a:cs typeface="Calibri" panose="020F0502020204030204" pitchFamily="34" charset="0"/>
              </a:rPr>
              <a:t>K-means clustering assumes that the clusters are roughly equal in size,</a:t>
            </a:r>
            <a:br>
              <a:rPr lang="en-US" altLang="ko-KR" sz="2000" dirty="0">
                <a:latin typeface="Calibri" panose="020F0502020204030204" pitchFamily="34" charset="0"/>
                <a:ea typeface="Calibri" panose="020F0502020204030204" pitchFamily="34" charset="0"/>
                <a:cs typeface="Calibri" panose="020F0502020204030204" pitchFamily="34" charset="0"/>
              </a:rPr>
            </a:br>
            <a:r>
              <a:rPr lang="en-US" altLang="ko-KR" sz="2000" dirty="0">
                <a:latin typeface="Calibri" panose="020F0502020204030204" pitchFamily="34" charset="0"/>
                <a:ea typeface="Calibri" panose="020F0502020204030204" pitchFamily="34" charset="0"/>
                <a:cs typeface="Calibri" panose="020F0502020204030204" pitchFamily="34" charset="0"/>
              </a:rPr>
              <a:t>which might not hold in the "Finding Waldo" problem.</a:t>
            </a:r>
          </a:p>
          <a:p>
            <a:r>
              <a:rPr lang="en-US" altLang="ko-KR" sz="2000" dirty="0">
                <a:latin typeface="Calibri" panose="020F0502020204030204" pitchFamily="34" charset="0"/>
                <a:ea typeface="Calibri" panose="020F0502020204030204" pitchFamily="34" charset="0"/>
                <a:cs typeface="Calibri" panose="020F0502020204030204" pitchFamily="34" charset="0"/>
              </a:rPr>
              <a:t>Waldo is a small object in a large and complex scene, and using K-means clustering may result in inappropriate cluster assignments, leading to poor object detection performance.</a:t>
            </a:r>
          </a:p>
          <a:p>
            <a:endParaRPr lang="en-US" altLang="ko-KR" dirty="0"/>
          </a:p>
        </p:txBody>
      </p:sp>
    </p:spTree>
    <p:extLst>
      <p:ext uri="{BB962C8B-B14F-4D97-AF65-F5344CB8AC3E}">
        <p14:creationId xmlns:p14="http://schemas.microsoft.com/office/powerpoint/2010/main" val="127526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1D51-D189-4292-9784-26A54BE4E87A}"/>
              </a:ext>
            </a:extLst>
          </p:cNvPr>
          <p:cNvSpPr>
            <a:spLocks noGrp="1"/>
          </p:cNvSpPr>
          <p:nvPr>
            <p:ph type="title"/>
          </p:nvPr>
        </p:nvSpPr>
        <p:spPr/>
        <p:txBody>
          <a:bodyPr/>
          <a:lstStyle/>
          <a:p>
            <a:r>
              <a:rPr lang="en-US" dirty="0"/>
              <a:t>Histogram of Oriented Gradients (HOG)</a:t>
            </a:r>
          </a:p>
        </p:txBody>
      </p:sp>
      <p:sp>
        <p:nvSpPr>
          <p:cNvPr id="3" name="Content Placeholder 2">
            <a:extLst>
              <a:ext uri="{FF2B5EF4-FFF2-40B4-BE49-F238E27FC236}">
                <a16:creationId xmlns:a16="http://schemas.microsoft.com/office/drawing/2014/main" id="{55F05C91-5977-4DA9-AF4C-9B77EFF86FC7}"/>
              </a:ext>
            </a:extLst>
          </p:cNvPr>
          <p:cNvSpPr>
            <a:spLocks noGrp="1"/>
          </p:cNvSpPr>
          <p:nvPr>
            <p:ph idx="1"/>
          </p:nvPr>
        </p:nvSpPr>
        <p:spPr>
          <a:xfrm>
            <a:off x="209729" y="762000"/>
            <a:ext cx="8534400" cy="5486400"/>
          </a:xfrm>
        </p:spPr>
        <p:txBody>
          <a:bodyPr/>
          <a:lstStyle/>
          <a:p>
            <a:pPr marL="0" indent="0">
              <a:buNone/>
            </a:pPr>
            <a:r>
              <a:rPr lang="en-US" altLang="ko-KR" sz="3200" b="1" dirty="0"/>
              <a:t>It work well!</a:t>
            </a:r>
          </a:p>
          <a:p>
            <a:endParaRPr lang="en-US" altLang="ko-KR" dirty="0"/>
          </a:p>
          <a:p>
            <a:r>
              <a:rPr lang="en-US" altLang="ko-KR" dirty="0"/>
              <a:t>The Histogram of Oriented Gradients (HOG) is a popular feature extraction technique used in computer vision and image processing tasks, such as object detection and recognition.</a:t>
            </a:r>
          </a:p>
          <a:p>
            <a:r>
              <a:rPr lang="en-US" altLang="ko-KR" dirty="0"/>
              <a:t>The primary idea behind HOG is to </a:t>
            </a:r>
            <a:r>
              <a:rPr lang="en-US" altLang="ko-KR" b="1" dirty="0"/>
              <a:t>capture the shape and appearance</a:t>
            </a:r>
            <a:r>
              <a:rPr lang="en-US" altLang="ko-KR" dirty="0"/>
              <a:t> of an object </a:t>
            </a:r>
            <a:r>
              <a:rPr lang="en-US" altLang="ko-KR" b="1" dirty="0"/>
              <a:t>by analyzing the distribution </a:t>
            </a:r>
            <a:r>
              <a:rPr lang="en-US" altLang="ko-KR" dirty="0"/>
              <a:t>and </a:t>
            </a:r>
            <a:r>
              <a:rPr lang="en-US" altLang="ko-KR" b="1" dirty="0"/>
              <a:t>orientation of intensity gradients</a:t>
            </a:r>
            <a:r>
              <a:rPr lang="en-US" altLang="ko-KR" dirty="0"/>
              <a:t> in an image.</a:t>
            </a:r>
            <a:endParaRPr lang="ko-KR" altLang="en-US" dirty="0"/>
          </a:p>
        </p:txBody>
      </p:sp>
      <p:pic>
        <p:nvPicPr>
          <p:cNvPr id="9" name="Picture 8">
            <a:extLst>
              <a:ext uri="{FF2B5EF4-FFF2-40B4-BE49-F238E27FC236}">
                <a16:creationId xmlns:a16="http://schemas.microsoft.com/office/drawing/2014/main" id="{5A57514B-25DD-5DB2-5A64-C4F497B2059B}"/>
              </a:ext>
            </a:extLst>
          </p:cNvPr>
          <p:cNvPicPr>
            <a:picLocks noChangeAspect="1"/>
          </p:cNvPicPr>
          <p:nvPr/>
        </p:nvPicPr>
        <p:blipFill>
          <a:blip r:embed="rId2"/>
          <a:stretch>
            <a:fillRect/>
          </a:stretch>
        </p:blipFill>
        <p:spPr>
          <a:xfrm>
            <a:off x="4648200" y="4555677"/>
            <a:ext cx="3581400" cy="1694278"/>
          </a:xfrm>
          <a:prstGeom prst="rect">
            <a:avLst/>
          </a:prstGeom>
        </p:spPr>
      </p:pic>
      <p:pic>
        <p:nvPicPr>
          <p:cNvPr id="10" name="Picture 2">
            <a:extLst>
              <a:ext uri="{FF2B5EF4-FFF2-40B4-BE49-F238E27FC236}">
                <a16:creationId xmlns:a16="http://schemas.microsoft.com/office/drawing/2014/main" id="{9902753D-2F86-F3AF-ED0E-54C984B498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4627" y="5012518"/>
            <a:ext cx="1949120" cy="1364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10;&#10;Description automatically generated">
            <a:extLst>
              <a:ext uri="{FF2B5EF4-FFF2-40B4-BE49-F238E27FC236}">
                <a16:creationId xmlns:a16="http://schemas.microsoft.com/office/drawing/2014/main" id="{BB106ED0-C1D3-FE2F-A96A-E48D06E357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29" y="5012518"/>
            <a:ext cx="1909344" cy="1336541"/>
          </a:xfrm>
          <a:prstGeom prst="rect">
            <a:avLst/>
          </a:prstGeom>
        </p:spPr>
      </p:pic>
    </p:spTree>
    <p:extLst>
      <p:ext uri="{BB962C8B-B14F-4D97-AF65-F5344CB8AC3E}">
        <p14:creationId xmlns:p14="http://schemas.microsoft.com/office/powerpoint/2010/main" val="3722410743"/>
      </p:ext>
    </p:extLst>
  </p:cSld>
  <p:clrMapOvr>
    <a:masterClrMapping/>
  </p:clrMapOvr>
</p:sld>
</file>

<file path=ppt/theme/theme1.xml><?xml version="1.0" encoding="utf-8"?>
<a:theme xmlns:a="http://schemas.openxmlformats.org/drawingml/2006/main" name="negi_research_06">
  <a:themeElements>
    <a:clrScheme name="18752">
      <a:dk1>
        <a:srgbClr val="000000"/>
      </a:dk1>
      <a:lt1>
        <a:sysClr val="window" lastClr="FFFFFF"/>
      </a:lt1>
      <a:dk2>
        <a:srgbClr val="003195"/>
      </a:dk2>
      <a:lt2>
        <a:srgbClr val="E3DED1"/>
      </a:lt2>
      <a:accent1>
        <a:srgbClr val="C00000"/>
      </a:accent1>
      <a:accent2>
        <a:srgbClr val="0042C7"/>
      </a:accent2>
      <a:accent3>
        <a:srgbClr val="14425D"/>
      </a:accent3>
      <a:accent4>
        <a:srgbClr val="0070C0"/>
      </a:accent4>
      <a:accent5>
        <a:srgbClr val="354F12"/>
      </a:accent5>
      <a:accent6>
        <a:srgbClr val="50771B"/>
      </a:accent6>
      <a:hlink>
        <a:srgbClr val="7030A0"/>
      </a:hlink>
      <a:folHlink>
        <a:srgbClr val="9F87B7"/>
      </a:folHlink>
    </a:clrScheme>
    <a:fontScheme name="18752">
      <a:majorFont>
        <a:latin typeface="Times New Roman"/>
        <a:ea typeface="MS PGothic"/>
        <a:cs typeface=""/>
      </a:majorFont>
      <a:minorFont>
        <a:latin typeface="Times New Roman"/>
        <a:ea typeface="MS PGothic"/>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000" b="0" i="0" u="none" strike="noStrike" cap="none" normalizeH="0" baseline="0">
            <a:ln>
              <a:noFill/>
            </a:ln>
            <a:solidFill>
              <a:srgbClr val="CC0000"/>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25400" cap="flat" cmpd="sng" algn="ctr">
          <a:solidFill>
            <a:srgbClr val="CC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rgbClr val="CC0000"/>
            </a:solidFill>
            <a:effectLst/>
            <a:latin typeface="Arial" charset="0"/>
            <a:ea typeface="MS PGothic" pitchFamily="34" charset="-128"/>
          </a:defRPr>
        </a:defPPr>
      </a:lstStyle>
    </a:lnDef>
    <a:txDef>
      <a:spPr>
        <a:noFill/>
      </a:spPr>
      <a:bodyPr wrap="none" rtlCol="0">
        <a:spAutoFit/>
      </a:bodyPr>
      <a:lstStyle>
        <a:defPPr>
          <a:defRPr sz="1800" dirty="0"/>
        </a:defPPr>
      </a:lstStyle>
    </a:txDef>
  </a:objectDefaults>
  <a:extraClrSchemeLst>
    <a:extraClrScheme>
      <a:clrScheme name="negi_research_06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gi_research_06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gi_research_06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gi_research_06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gi_research_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gi_research_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gi_research_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8752_slidetemplate.potx" id="{A778F28F-2A30-4448-A445-3CF91738F38C}" vid="{AC0344B3-2E15-4DDA-9481-FBB417E9BB4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18752_slidetemplate</Template>
  <TotalTime>65059</TotalTime>
  <Words>1438</Words>
  <Application>Microsoft Office PowerPoint</Application>
  <PresentationFormat>On-screen Show (4:3)</PresentationFormat>
  <Paragraphs>146</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Times New Roman</vt:lpstr>
      <vt:lpstr>Wingdings</vt:lpstr>
      <vt:lpstr>Trebuchet MS</vt:lpstr>
      <vt:lpstr>Times</vt:lpstr>
      <vt:lpstr>Calibri</vt:lpstr>
      <vt:lpstr>negi_research_06</vt:lpstr>
      <vt:lpstr>PowerPoint Presentation</vt:lpstr>
      <vt:lpstr>Content</vt:lpstr>
      <vt:lpstr>Why we chose the "Finding Waldo" topic</vt:lpstr>
      <vt:lpstr>Dataset – Waldo and Wilma Dataset</vt:lpstr>
      <vt:lpstr> Principal Component Analysis (PCA)</vt:lpstr>
      <vt:lpstr> Principal Component Analysis (PCA)</vt:lpstr>
      <vt:lpstr>K-means Clustering</vt:lpstr>
      <vt:lpstr>K-means Clustering</vt:lpstr>
      <vt:lpstr>Histogram of Oriented Gradients (HOG)</vt:lpstr>
      <vt:lpstr>Histogram of Oriented Gradients (HOG)</vt:lpstr>
      <vt:lpstr>Problem</vt:lpstr>
      <vt:lpstr>Steps for the solution(Binary)</vt:lpstr>
      <vt:lpstr>Steps for the solution(Binary)</vt:lpstr>
      <vt:lpstr>Using Waldo template to find Waldo</vt:lpstr>
      <vt:lpstr>Classifying non-Waldo(Wilma) image</vt:lpstr>
      <vt:lpstr>Binary Classification using alternative methods</vt:lpstr>
      <vt:lpstr>Other methods</vt:lpstr>
      <vt:lpstr>Other methods</vt:lpstr>
      <vt:lpstr>Back to the original algorithm</vt:lpstr>
      <vt:lpstr>Back to the original algorithm</vt:lpstr>
      <vt:lpstr>Back to the original algorithm</vt:lpstr>
      <vt:lpstr>Conclusion</vt:lpstr>
      <vt:lpstr>Conclusion</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dc:creator>
  <cp:lastModifiedBy>Jong-Ik Park</cp:lastModifiedBy>
  <cp:revision>1250</cp:revision>
  <cp:lastPrinted>2004-01-18T21:18:38Z</cp:lastPrinted>
  <dcterms:created xsi:type="dcterms:W3CDTF">1601-01-01T00:00:00Z</dcterms:created>
  <dcterms:modified xsi:type="dcterms:W3CDTF">2023-05-01T17:48:06Z</dcterms:modified>
</cp:coreProperties>
</file>